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Lst>
  <p:sldSz cy="5143500" cx="9144000"/>
  <p:notesSz cx="6858000" cy="9144000"/>
  <p:embeddedFontLst>
    <p:embeddedFont>
      <p:font typeface="Raleway"/>
      <p:regular r:id="rId131"/>
      <p:bold r:id="rId132"/>
      <p:italic r:id="rId133"/>
      <p:boldItalic r:id="rId134"/>
    </p:embeddedFont>
    <p:embeddedFont>
      <p:font typeface="Roboto"/>
      <p:regular r:id="rId135"/>
      <p:bold r:id="rId136"/>
      <p:italic r:id="rId137"/>
      <p:boldItalic r:id="rId138"/>
    </p:embeddedFont>
    <p:embeddedFont>
      <p:font typeface="Lato"/>
      <p:regular r:id="rId139"/>
      <p:bold r:id="rId140"/>
      <p:italic r:id="rId141"/>
      <p:boldItalic r:id="rId142"/>
    </p:embeddedFont>
    <p:embeddedFont>
      <p:font typeface="Corbel"/>
      <p:regular r:id="rId143"/>
      <p:bold r:id="rId144"/>
      <p:italic r:id="rId145"/>
      <p:boldItalic r:id="rId1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47" roundtripDataSignature="AMtx7miVkxuCt7vKxGJb/sQPG/u7b/qc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3" Type="http://schemas.openxmlformats.org/officeDocument/2006/relationships/font" Target="fonts/Corbel-regular.fntdata"/><Relationship Id="rId142" Type="http://schemas.openxmlformats.org/officeDocument/2006/relationships/font" Target="fonts/Lato-boldItalic.fntdata"/><Relationship Id="rId141" Type="http://schemas.openxmlformats.org/officeDocument/2006/relationships/font" Target="fonts/Lato-italic.fntdata"/><Relationship Id="rId140" Type="http://schemas.openxmlformats.org/officeDocument/2006/relationships/font" Target="fonts/Lato-bold.fntdata"/><Relationship Id="rId5" Type="http://schemas.openxmlformats.org/officeDocument/2006/relationships/notesMaster" Target="notesMasters/notesMaster1.xml"/><Relationship Id="rId147" Type="http://customschemas.google.com/relationships/presentationmetadata" Target="metadata"/><Relationship Id="rId6" Type="http://schemas.openxmlformats.org/officeDocument/2006/relationships/slide" Target="slides/slide1.xml"/><Relationship Id="rId146" Type="http://schemas.openxmlformats.org/officeDocument/2006/relationships/font" Target="fonts/Corbel-boldItalic.fntdata"/><Relationship Id="rId7" Type="http://schemas.openxmlformats.org/officeDocument/2006/relationships/slide" Target="slides/slide2.xml"/><Relationship Id="rId145" Type="http://schemas.openxmlformats.org/officeDocument/2006/relationships/font" Target="fonts/Corbel-italic.fntdata"/><Relationship Id="rId8" Type="http://schemas.openxmlformats.org/officeDocument/2006/relationships/slide" Target="slides/slide3.xml"/><Relationship Id="rId144" Type="http://schemas.openxmlformats.org/officeDocument/2006/relationships/font" Target="fonts/Corbel-bold.fntdata"/><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font" Target="fonts/Lato-regular.fntdata"/><Relationship Id="rId138" Type="http://schemas.openxmlformats.org/officeDocument/2006/relationships/font" Target="fonts/Roboto-boldItalic.fntdata"/><Relationship Id="rId137" Type="http://schemas.openxmlformats.org/officeDocument/2006/relationships/font" Target="fonts/Roboto-italic.fntdata"/><Relationship Id="rId132" Type="http://schemas.openxmlformats.org/officeDocument/2006/relationships/font" Target="fonts/Raleway-bold.fntdata"/><Relationship Id="rId131" Type="http://schemas.openxmlformats.org/officeDocument/2006/relationships/font" Target="fonts/Raleway-regular.fntdata"/><Relationship Id="rId130" Type="http://schemas.openxmlformats.org/officeDocument/2006/relationships/slide" Target="slides/slide125.xml"/><Relationship Id="rId136" Type="http://schemas.openxmlformats.org/officeDocument/2006/relationships/font" Target="fonts/Roboto-bold.fntdata"/><Relationship Id="rId135" Type="http://schemas.openxmlformats.org/officeDocument/2006/relationships/font" Target="fonts/Roboto-regular.fntdata"/><Relationship Id="rId134" Type="http://schemas.openxmlformats.org/officeDocument/2006/relationships/font" Target="fonts/Raleway-boldItalic.fntdata"/><Relationship Id="rId133" Type="http://schemas.openxmlformats.org/officeDocument/2006/relationships/font" Target="fonts/Raleway-italic.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4" name="Google Shape;674;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9" name="Google Shape;679;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p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7" name="Google Shape;717;p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3" name="Google Shape;723;p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3" name="Google Shape;743;p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 name="Google Shape;748;p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p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p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p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p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p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1" name="Google Shape;781;p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6" name="Google Shape;786;p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1" name="Google Shape;791;p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p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1" name="Google Shape;801;p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7" name="Google Shape;807;p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4" name="Google Shape;664;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135"/>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35"/>
          <p:cNvGrpSpPr/>
          <p:nvPr/>
        </p:nvGrpSpPr>
        <p:grpSpPr>
          <a:xfrm>
            <a:off x="830392" y="1191256"/>
            <a:ext cx="745763" cy="45826"/>
            <a:chOff x="4580561" y="2589004"/>
            <a:chExt cx="1064464" cy="25200"/>
          </a:xfrm>
        </p:grpSpPr>
        <p:sp>
          <p:nvSpPr>
            <p:cNvPr id="12" name="Google Shape;12;p13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35"/>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135"/>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13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44"/>
          <p:cNvGrpSpPr/>
          <p:nvPr/>
        </p:nvGrpSpPr>
        <p:grpSpPr>
          <a:xfrm>
            <a:off x="830392" y="4169130"/>
            <a:ext cx="745763" cy="45826"/>
            <a:chOff x="4580561" y="2589004"/>
            <a:chExt cx="1064464" cy="25200"/>
          </a:xfrm>
        </p:grpSpPr>
        <p:sp>
          <p:nvSpPr>
            <p:cNvPr id="75" name="Google Shape;75;p14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4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144"/>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144"/>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9" name="Google Shape;79;p14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4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3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136"/>
          <p:cNvGrpSpPr/>
          <p:nvPr/>
        </p:nvGrpSpPr>
        <p:grpSpPr>
          <a:xfrm>
            <a:off x="830392" y="1191256"/>
            <a:ext cx="745763" cy="45826"/>
            <a:chOff x="4580561" y="2589004"/>
            <a:chExt cx="1064464" cy="25200"/>
          </a:xfrm>
        </p:grpSpPr>
        <p:sp>
          <p:nvSpPr>
            <p:cNvPr id="20" name="Google Shape;20;p13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3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13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3" name="Google Shape;23;p13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13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13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137"/>
          <p:cNvGrpSpPr/>
          <p:nvPr/>
        </p:nvGrpSpPr>
        <p:grpSpPr>
          <a:xfrm>
            <a:off x="830392" y="1191256"/>
            <a:ext cx="745763" cy="45826"/>
            <a:chOff x="4580561" y="2589004"/>
            <a:chExt cx="1064464" cy="25200"/>
          </a:xfrm>
        </p:grpSpPr>
        <p:sp>
          <p:nvSpPr>
            <p:cNvPr id="28" name="Google Shape;28;p13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3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 name="Google Shape;30;p13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1" name="Google Shape;31;p137"/>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2" name="Google Shape;32;p137"/>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3" name="Google Shape;33;p13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138"/>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 name="Google Shape;36;p138"/>
          <p:cNvGrpSpPr/>
          <p:nvPr/>
        </p:nvGrpSpPr>
        <p:grpSpPr>
          <a:xfrm>
            <a:off x="830392" y="1191256"/>
            <a:ext cx="745763" cy="45826"/>
            <a:chOff x="4580561" y="2589004"/>
            <a:chExt cx="1064464" cy="25200"/>
          </a:xfrm>
        </p:grpSpPr>
        <p:sp>
          <p:nvSpPr>
            <p:cNvPr id="37" name="Google Shape;37;p13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3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 name="Google Shape;39;p138"/>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0" name="Google Shape;40;p138"/>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1" name="Google Shape;41;p138"/>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2" name="Google Shape;42;p13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3" name="Shape 43"/>
        <p:cNvGrpSpPr/>
        <p:nvPr/>
      </p:nvGrpSpPr>
      <p:grpSpPr>
        <a:xfrm>
          <a:off x="0" y="0"/>
          <a:ext cx="0" cy="0"/>
          <a:chOff x="0" y="0"/>
          <a:chExt cx="0" cy="0"/>
        </a:xfrm>
      </p:grpSpPr>
      <p:grpSp>
        <p:nvGrpSpPr>
          <p:cNvPr id="44" name="Google Shape;44;p139"/>
          <p:cNvGrpSpPr/>
          <p:nvPr/>
        </p:nvGrpSpPr>
        <p:grpSpPr>
          <a:xfrm>
            <a:off x="830392" y="1191256"/>
            <a:ext cx="745763" cy="45826"/>
            <a:chOff x="4580561" y="2589004"/>
            <a:chExt cx="1064464" cy="25200"/>
          </a:xfrm>
        </p:grpSpPr>
        <p:sp>
          <p:nvSpPr>
            <p:cNvPr id="45" name="Google Shape;45;p13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3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13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8" name="Google Shape;48;p1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140"/>
          <p:cNvGrpSpPr/>
          <p:nvPr/>
        </p:nvGrpSpPr>
        <p:grpSpPr>
          <a:xfrm>
            <a:off x="830392" y="1191256"/>
            <a:ext cx="745763" cy="45826"/>
            <a:chOff x="4580561" y="2589004"/>
            <a:chExt cx="1064464" cy="25200"/>
          </a:xfrm>
        </p:grpSpPr>
        <p:sp>
          <p:nvSpPr>
            <p:cNvPr id="52" name="Google Shape;52;p14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4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140"/>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5" name="Google Shape;55;p1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6" name="Shape 56"/>
        <p:cNvGrpSpPr/>
        <p:nvPr/>
      </p:nvGrpSpPr>
      <p:grpSpPr>
        <a:xfrm>
          <a:off x="0" y="0"/>
          <a:ext cx="0" cy="0"/>
          <a:chOff x="0" y="0"/>
          <a:chExt cx="0" cy="0"/>
        </a:xfrm>
      </p:grpSpPr>
      <p:sp>
        <p:nvSpPr>
          <p:cNvPr id="57" name="Google Shape;57;p1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 name="Google Shape;58;p141"/>
          <p:cNvGrpSpPr/>
          <p:nvPr/>
        </p:nvGrpSpPr>
        <p:grpSpPr>
          <a:xfrm>
            <a:off x="830392" y="1191256"/>
            <a:ext cx="745763" cy="45826"/>
            <a:chOff x="4580561" y="2589004"/>
            <a:chExt cx="1064464" cy="25200"/>
          </a:xfrm>
        </p:grpSpPr>
        <p:sp>
          <p:nvSpPr>
            <p:cNvPr id="59" name="Google Shape;59;p14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4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 name="Google Shape;61;p141"/>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2" name="Google Shape;62;p141"/>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p1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64" name="Shape 64"/>
        <p:cNvGrpSpPr/>
        <p:nvPr/>
      </p:nvGrpSpPr>
      <p:grpSpPr>
        <a:xfrm>
          <a:off x="0" y="0"/>
          <a:ext cx="0" cy="0"/>
          <a:chOff x="0" y="0"/>
          <a:chExt cx="0" cy="0"/>
        </a:xfrm>
      </p:grpSpPr>
      <p:grpSp>
        <p:nvGrpSpPr>
          <p:cNvPr id="65" name="Google Shape;65;p142"/>
          <p:cNvGrpSpPr/>
          <p:nvPr/>
        </p:nvGrpSpPr>
        <p:grpSpPr>
          <a:xfrm>
            <a:off x="830392" y="4169130"/>
            <a:ext cx="745763" cy="45826"/>
            <a:chOff x="4580561" y="2589004"/>
            <a:chExt cx="1064464" cy="25200"/>
          </a:xfrm>
        </p:grpSpPr>
        <p:sp>
          <p:nvSpPr>
            <p:cNvPr id="66" name="Google Shape;66;p14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4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14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9" name="Google Shape;69;p14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43"/>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72" name="Google Shape;72;p14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hyperlink" Target="http://www.planalto.gov.br/ccivil_03/_ato2015-2018/2015/lei/l13105.htm" TargetMode="External"/><Relationship Id="rId4" Type="http://schemas.openxmlformats.org/officeDocument/2006/relationships/hyperlink" Target="http://www.planalto.gov.br/ccivil_03/_Ato2019-2022/2021/Lei/L14195.htm"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hyperlink" Target="http://www.planalto.gov.br/ccivil_03/_Ato2019-2022/2021/Lei/L14195.htm"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hyperlink" Target="http://www.planalto.gov.br/ccivil_03/_Ato2019-2022/2021/Lei/L14195.htm" TargetMode="External"/><Relationship Id="rId4" Type="http://schemas.openxmlformats.org/officeDocument/2006/relationships/hyperlink" Target="http://www.planalto.gov.br/ccivil_03/_Ato2019-2022/2021/Lei/L14195.htm" TargetMode="External"/><Relationship Id="rId5" Type="http://schemas.openxmlformats.org/officeDocument/2006/relationships/hyperlink" Target="http://www.planalto.gov.br/ccivil_03/_Ato2019-2022/2021/Lei/L14195.htm"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conjur.com.br/2023-abr-18/tse-multa-advogado-peticao-baseada-conversa-chatgp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tse.jus.br/legislacao/compilada/res/2017/resolucao-no-23-527-de-26-de-setembro-de-2017" TargetMode="External"/><Relationship Id="rId4" Type="http://schemas.openxmlformats.org/officeDocument/2006/relationships/hyperlink" Target="https://www.planalto.gov.br/ccivil_03/_ato2015-2018/2015/lei/l13105.ht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planalto.gov.br/ccivil_03/leis/l9504.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contas.tcu.gov.br/debito/Web/Debito/CalculoDeDebito.face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hyperlink" Target="https://www.tse.jus.br/legislacao/compilada/res/2018/de-19-de-setembro-de-1995-resolve" TargetMode="External"/><Relationship Id="rId4" Type="http://schemas.openxmlformats.org/officeDocument/2006/relationships/hyperlink" Target="https://www.planalto.gov.br/ccivil_03/Constituicao/Emendas/Emc/emc111.htm" TargetMode="External"/><Relationship Id="rId5" Type="http://schemas.openxmlformats.org/officeDocument/2006/relationships/hyperlink" Target="https://www.tse.jus.br/legislacao/compilada/res/2023/resolucao-no-23-717-de-23-de-marco-de-2023"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hyperlink" Target="http://www.planalto.gov.br/ccivil_03/_ato2015-2018/2015/lei/l13105.htm" TargetMode="External"/><Relationship Id="rId4" Type="http://schemas.openxmlformats.org/officeDocument/2006/relationships/hyperlink" Target="http://www.planalto.gov.br/ccivil_03/_ato2015-2018/2015/lei/l13105.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hyperlink" Target="http://www.planalto.gov.br/ccivil_03/_ato2015-2018/2015/lei/l13105.htm"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hyperlink" Target="http://www.planalto.gov.br/ccivil_03/_ato2015-2018/2015/lei/l13105.htm"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hyperlink" Target="http://www.planalto.gov.br/ccivil_03/_ato2015-2018/2015/lei/l13105.htm"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hyperlink" Target="https://www.conjur.com.br/2020-ago-21/meios-execucao-indireta-dependem-esgotamento-vias-executivas-tipicas"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hyperlink" Target="https://www.conjur.com.br/2020-ago-21/meios-execucao-indireta-dependem-esgotamento-vias-executivas-tipicas"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729450" y="1322450"/>
            <a:ext cx="7688100" cy="1094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200"/>
              <a:buNone/>
            </a:pPr>
            <a:r>
              <a:rPr b="0" lang="pt-BR">
                <a:latin typeface="Roboto"/>
                <a:ea typeface="Roboto"/>
                <a:cs typeface="Roboto"/>
                <a:sym typeface="Roboto"/>
              </a:rPr>
              <a:t>CUMPRIMENTO DE SENTENÇA</a:t>
            </a:r>
            <a:endParaRPr b="0">
              <a:latin typeface="Roboto"/>
              <a:ea typeface="Roboto"/>
              <a:cs typeface="Roboto"/>
              <a:sym typeface="Roboto"/>
            </a:endParaRPr>
          </a:p>
        </p:txBody>
      </p:sp>
      <p:sp>
        <p:nvSpPr>
          <p:cNvPr id="87" name="Google Shape;87;p1"/>
          <p:cNvSpPr txBox="1"/>
          <p:nvPr>
            <p:ph idx="1" type="subTitle"/>
          </p:nvPr>
        </p:nvSpPr>
        <p:spPr>
          <a:xfrm>
            <a:off x="1772350" y="2974550"/>
            <a:ext cx="6645300" cy="9171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rPr lang="pt-BR" sz="2200"/>
              <a:t>MICHELLE PIMENTEL DUARTE</a:t>
            </a:r>
            <a:endParaRPr sz="2200"/>
          </a:p>
          <a:p>
            <a:pPr indent="0" lvl="0" marL="0" rtl="0" algn="r">
              <a:lnSpc>
                <a:spcPct val="100000"/>
              </a:lnSpc>
              <a:spcBef>
                <a:spcPts val="0"/>
              </a:spcBef>
              <a:spcAft>
                <a:spcPts val="0"/>
              </a:spcAft>
              <a:buSzPts val="1600"/>
              <a:buNone/>
            </a:pPr>
            <a:r>
              <a:rPr lang="pt-BR" sz="2200"/>
              <a:t>PARA O TRE-MT EM JUNHO.2023</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ph idx="1" type="body"/>
          </p:nvPr>
        </p:nvSpPr>
        <p:spPr>
          <a:xfrm>
            <a:off x="729450" y="1264450"/>
            <a:ext cx="7688700" cy="3075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a:p>
          <a:p>
            <a:pPr indent="0" lvl="0" marL="0" rtl="0" algn="l">
              <a:lnSpc>
                <a:spcPct val="115000"/>
              </a:lnSpc>
              <a:spcBef>
                <a:spcPts val="1200"/>
              </a:spcBef>
              <a:spcAft>
                <a:spcPts val="0"/>
              </a:spcAft>
              <a:buSzPts val="1300"/>
              <a:buNone/>
            </a:pPr>
            <a:r>
              <a:t/>
            </a:r>
            <a:endParaRPr/>
          </a:p>
          <a:p>
            <a:pPr indent="0" lvl="0" marL="0" rtl="0" algn="ctr">
              <a:lnSpc>
                <a:spcPct val="115000"/>
              </a:lnSpc>
              <a:spcBef>
                <a:spcPts val="1200"/>
              </a:spcBef>
              <a:spcAft>
                <a:spcPts val="1200"/>
              </a:spcAft>
              <a:buSzPts val="1300"/>
              <a:buNone/>
            </a:pPr>
            <a:r>
              <a:rPr lang="pt-BR" sz="3000">
                <a:solidFill>
                  <a:srgbClr val="137266"/>
                </a:solidFill>
                <a:latin typeface="Roboto"/>
                <a:ea typeface="Roboto"/>
                <a:cs typeface="Roboto"/>
                <a:sym typeface="Roboto"/>
              </a:rPr>
              <a:t>E no que o Direito  Eleitoral se conecta com a Execução Fiscal?</a:t>
            </a:r>
            <a:endParaRPr sz="3000">
              <a:solidFill>
                <a:srgbClr val="137266"/>
              </a:solidFill>
              <a:latin typeface="Roboto"/>
              <a:ea typeface="Roboto"/>
              <a:cs typeface="Roboto"/>
              <a:sym typeface="Roboto"/>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100"/>
          <p:cNvSpPr txBox="1"/>
          <p:nvPr>
            <p:ph idx="1" type="body"/>
          </p:nvPr>
        </p:nvSpPr>
        <p:spPr>
          <a:xfrm>
            <a:off x="1154349" y="1264450"/>
            <a:ext cx="6465652" cy="2509882"/>
          </a:xfrm>
          <a:prstGeom prst="rect">
            <a:avLst/>
          </a:prstGeom>
          <a:noFill/>
          <a:ln>
            <a:noFill/>
          </a:ln>
        </p:spPr>
        <p:txBody>
          <a:bodyPr anchorCtr="0" anchor="t" bIns="91425" lIns="91425" spcFirstLastPara="1" rIns="91425" wrap="square" tIns="91425">
            <a:noAutofit/>
          </a:bodyPr>
          <a:lstStyle/>
          <a:p>
            <a:pPr indent="-304800" lvl="0" marL="304800" rtl="0" algn="ctr">
              <a:lnSpc>
                <a:spcPct val="100000"/>
              </a:lnSpc>
              <a:spcBef>
                <a:spcPts val="0"/>
              </a:spcBef>
              <a:spcAft>
                <a:spcPts val="0"/>
              </a:spcAft>
              <a:buSzPts val="2576"/>
              <a:buNone/>
            </a:pPr>
            <a:r>
              <a:rPr lang="pt-BR" sz="2000">
                <a:solidFill>
                  <a:schemeClr val="dk2"/>
                </a:solidFill>
                <a:latin typeface="Roboto"/>
                <a:ea typeface="Roboto"/>
                <a:cs typeface="Roboto"/>
                <a:sym typeface="Roboto"/>
              </a:rPr>
              <a:t>Desafios da penhora na Justiça Eleitoral</a:t>
            </a:r>
            <a:endParaRPr/>
          </a:p>
          <a:p>
            <a:pPr indent="-304800" lvl="0" marL="304800" rtl="0" algn="just">
              <a:lnSpc>
                <a:spcPct val="100000"/>
              </a:lnSpc>
              <a:spcBef>
                <a:spcPts val="0"/>
              </a:spcBef>
              <a:spcAft>
                <a:spcPts val="0"/>
              </a:spcAft>
              <a:buSzPts val="2576"/>
              <a:buNone/>
            </a:pPr>
            <a:r>
              <a:t/>
            </a:r>
            <a:endParaRPr sz="2000">
              <a:solidFill>
                <a:schemeClr val="dk2"/>
              </a:solidFill>
              <a:latin typeface="Roboto"/>
              <a:ea typeface="Roboto"/>
              <a:cs typeface="Roboto"/>
              <a:sym typeface="Roboto"/>
            </a:endParaRPr>
          </a:p>
          <a:p>
            <a:pPr indent="-304800" lvl="0" marL="304800" rtl="0" algn="just">
              <a:lnSpc>
                <a:spcPct val="100000"/>
              </a:lnSpc>
              <a:spcBef>
                <a:spcPts val="0"/>
              </a:spcBef>
              <a:spcAft>
                <a:spcPts val="0"/>
              </a:spcAft>
              <a:buSzPts val="2576"/>
              <a:buNone/>
            </a:pPr>
            <a:r>
              <a:rPr lang="pt-BR" sz="2000">
                <a:solidFill>
                  <a:schemeClr val="dk2"/>
                </a:solidFill>
                <a:latin typeface="Roboto"/>
                <a:ea typeface="Roboto"/>
                <a:cs typeface="Roboto"/>
                <a:sym typeface="Roboto"/>
              </a:rPr>
              <a:t>Oficial de Justiça para rastrear os bens</a:t>
            </a:r>
            <a:endParaRPr/>
          </a:p>
          <a:p>
            <a:pPr indent="-304800" lvl="0" marL="304800" rtl="0" algn="just">
              <a:lnSpc>
                <a:spcPct val="100000"/>
              </a:lnSpc>
              <a:spcBef>
                <a:spcPts val="0"/>
              </a:spcBef>
              <a:spcAft>
                <a:spcPts val="0"/>
              </a:spcAft>
              <a:buSzPts val="2576"/>
              <a:buNone/>
            </a:pPr>
            <a:r>
              <a:rPr lang="pt-BR" sz="2000">
                <a:solidFill>
                  <a:schemeClr val="dk2"/>
                </a:solidFill>
                <a:latin typeface="Roboto"/>
                <a:ea typeface="Roboto"/>
                <a:cs typeface="Roboto"/>
                <a:sym typeface="Roboto"/>
              </a:rPr>
              <a:t>Conhecimento para avaliação dos bens</a:t>
            </a:r>
            <a:endParaRPr/>
          </a:p>
          <a:p>
            <a:pPr indent="-304800" lvl="0" marL="304800" rtl="0" algn="just">
              <a:lnSpc>
                <a:spcPct val="100000"/>
              </a:lnSpc>
              <a:spcBef>
                <a:spcPts val="0"/>
              </a:spcBef>
              <a:spcAft>
                <a:spcPts val="0"/>
              </a:spcAft>
              <a:buSzPts val="2576"/>
              <a:buNone/>
            </a:pPr>
            <a:r>
              <a:rPr lang="pt-BR" sz="2000">
                <a:solidFill>
                  <a:schemeClr val="dk2"/>
                </a:solidFill>
                <a:latin typeface="Roboto"/>
                <a:ea typeface="Roboto"/>
                <a:cs typeface="Roboto"/>
                <a:sym typeface="Roboto"/>
              </a:rPr>
              <a:t>Necessidade de nomear um depositário para os bens</a:t>
            </a:r>
            <a:endParaRPr/>
          </a:p>
          <a:p>
            <a:pPr indent="-304800" lvl="0" marL="304800" rtl="0" algn="just">
              <a:lnSpc>
                <a:spcPct val="100000"/>
              </a:lnSpc>
              <a:spcBef>
                <a:spcPts val="0"/>
              </a:spcBef>
              <a:spcAft>
                <a:spcPts val="0"/>
              </a:spcAft>
              <a:buSzPts val="2576"/>
              <a:buNone/>
            </a:pPr>
            <a:r>
              <a:rPr lang="pt-BR" sz="2000">
                <a:solidFill>
                  <a:schemeClr val="dk2"/>
                </a:solidFill>
                <a:latin typeface="Roboto"/>
                <a:ea typeface="Roboto"/>
                <a:cs typeface="Roboto"/>
                <a:sym typeface="Roboto"/>
              </a:rPr>
              <a:t>Informação aos Cartórios de Imóveis ou ao Detran</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01"/>
          <p:cNvSpPr txBox="1"/>
          <p:nvPr>
            <p:ph type="title"/>
          </p:nvPr>
        </p:nvSpPr>
        <p:spPr>
          <a:xfrm>
            <a:off x="667475" y="5378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pt-BR">
                <a:solidFill>
                  <a:schemeClr val="dk2"/>
                </a:solidFill>
                <a:highlight>
                  <a:srgbClr val="008080"/>
                </a:highlight>
                <a:latin typeface="Roboto"/>
                <a:ea typeface="Roboto"/>
                <a:cs typeface="Roboto"/>
                <a:sym typeface="Roboto"/>
              </a:rPr>
              <a:t>12- </a:t>
            </a:r>
            <a:r>
              <a:rPr lang="pt-BR">
                <a:latin typeface="Roboto"/>
                <a:ea typeface="Roboto"/>
                <a:cs typeface="Roboto"/>
                <a:sym typeface="Roboto"/>
              </a:rPr>
              <a:t>SUSPENSÃO DO FEITO - PARCELAMENTO</a:t>
            </a:r>
            <a:endParaRPr>
              <a:latin typeface="Roboto"/>
              <a:ea typeface="Roboto"/>
              <a:cs typeface="Roboto"/>
              <a:sym typeface="Roboto"/>
            </a:endParaRPr>
          </a:p>
        </p:txBody>
      </p:sp>
      <p:sp>
        <p:nvSpPr>
          <p:cNvPr id="682" name="Google Shape;682;p101"/>
          <p:cNvSpPr txBox="1"/>
          <p:nvPr>
            <p:ph idx="1" type="body"/>
          </p:nvPr>
        </p:nvSpPr>
        <p:spPr>
          <a:xfrm>
            <a:off x="729450" y="1375725"/>
            <a:ext cx="7688700" cy="29643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just">
              <a:lnSpc>
                <a:spcPct val="100000"/>
              </a:lnSpc>
              <a:spcBef>
                <a:spcPts val="0"/>
              </a:spcBef>
              <a:spcAft>
                <a:spcPts val="0"/>
              </a:spcAft>
              <a:buSzPct val="57842"/>
              <a:buNone/>
            </a:pPr>
            <a:r>
              <a:rPr lang="pt-BR" sz="2900">
                <a:solidFill>
                  <a:srgbClr val="000000"/>
                </a:solidFill>
                <a:latin typeface="Roboto"/>
                <a:ea typeface="Roboto"/>
                <a:cs typeface="Roboto"/>
                <a:sym typeface="Roboto"/>
              </a:rPr>
              <a:t>No prazo para pagamento, a parte pode pedir o parcelamento. É direito e tem limite de 60 parcelas (art. 11, §8º, III, lei 9504/97). O Juiz Eleitoral decide.</a:t>
            </a:r>
            <a:endParaRPr sz="2900">
              <a:solidFill>
                <a:srgbClr val="000000"/>
              </a:solidFill>
              <a:latin typeface="Roboto"/>
              <a:ea typeface="Roboto"/>
              <a:cs typeface="Roboto"/>
              <a:sym typeface="Roboto"/>
            </a:endParaRPr>
          </a:p>
          <a:p>
            <a:pPr indent="-218757" lvl="8" marL="342900" rtl="0" algn="just">
              <a:lnSpc>
                <a:spcPct val="100000"/>
              </a:lnSpc>
              <a:spcBef>
                <a:spcPts val="0"/>
              </a:spcBef>
              <a:spcAft>
                <a:spcPts val="0"/>
              </a:spcAft>
              <a:buClr>
                <a:srgbClr val="549E39"/>
              </a:buClr>
              <a:buSzPct val="67413"/>
              <a:buFont typeface="Arial"/>
              <a:buNone/>
            </a:pPr>
            <a:r>
              <a:t/>
            </a:r>
            <a:endParaRPr sz="2900">
              <a:solidFill>
                <a:srgbClr val="000000"/>
              </a:solidFill>
              <a:latin typeface="Roboto"/>
              <a:ea typeface="Roboto"/>
              <a:cs typeface="Roboto"/>
              <a:sym typeface="Roboto"/>
            </a:endParaRPr>
          </a:p>
          <a:p>
            <a:pPr indent="0" lvl="0" marL="0" rtl="0" algn="just">
              <a:lnSpc>
                <a:spcPct val="100000"/>
              </a:lnSpc>
              <a:spcBef>
                <a:spcPts val="0"/>
              </a:spcBef>
              <a:spcAft>
                <a:spcPts val="0"/>
              </a:spcAft>
              <a:buSzPct val="57842"/>
              <a:buNone/>
            </a:pPr>
            <a:r>
              <a:rPr lang="pt-BR" sz="2900">
                <a:solidFill>
                  <a:srgbClr val="000000"/>
                </a:solidFill>
                <a:latin typeface="Roboto"/>
                <a:ea typeface="Roboto"/>
                <a:cs typeface="Roboto"/>
                <a:sym typeface="Roboto"/>
              </a:rPr>
              <a:t>Depois da inclusão da AGU, cabe a eles a disponibilidade sobre o crédito, inclusive parcelamento.</a:t>
            </a:r>
            <a:endParaRPr sz="2900">
              <a:solidFill>
                <a:srgbClr val="000000"/>
              </a:solidFill>
              <a:latin typeface="Roboto"/>
              <a:ea typeface="Roboto"/>
              <a:cs typeface="Roboto"/>
              <a:sym typeface="Roboto"/>
            </a:endParaRPr>
          </a:p>
          <a:p>
            <a:pPr indent="0" lvl="8" marL="0" rtl="0" algn="just">
              <a:lnSpc>
                <a:spcPct val="100000"/>
              </a:lnSpc>
              <a:spcBef>
                <a:spcPts val="0"/>
              </a:spcBef>
              <a:spcAft>
                <a:spcPts val="0"/>
              </a:spcAft>
              <a:buClr>
                <a:srgbClr val="000000"/>
              </a:buClr>
              <a:buSzPct val="100000"/>
              <a:buFont typeface="Arial"/>
              <a:buNone/>
            </a:pPr>
            <a:r>
              <a:t/>
            </a:r>
            <a:endParaRPr sz="2900">
              <a:solidFill>
                <a:srgbClr val="000000"/>
              </a:solidFill>
              <a:latin typeface="Roboto"/>
              <a:ea typeface="Roboto"/>
              <a:cs typeface="Roboto"/>
              <a:sym typeface="Roboto"/>
            </a:endParaRPr>
          </a:p>
          <a:p>
            <a:pPr indent="0" lvl="0" marL="0" rtl="0" algn="just">
              <a:lnSpc>
                <a:spcPct val="100000"/>
              </a:lnSpc>
              <a:spcBef>
                <a:spcPts val="0"/>
              </a:spcBef>
              <a:spcAft>
                <a:spcPts val="0"/>
              </a:spcAft>
              <a:buSzPct val="57842"/>
              <a:buNone/>
            </a:pPr>
            <a:r>
              <a:rPr lang="pt-BR" sz="2900">
                <a:solidFill>
                  <a:srgbClr val="000000"/>
                </a:solidFill>
                <a:latin typeface="Roboto"/>
                <a:ea typeface="Roboto"/>
                <a:cs typeface="Roboto"/>
                <a:sym typeface="Roboto"/>
              </a:rPr>
              <a:t>Se o parcelamento for solicitado e negociado na AGU, cabe a eles informar ao juízo e requerer a suspensão do feito no prazo do parcelamento.</a:t>
            </a:r>
            <a:endParaRPr sz="2900">
              <a:solidFill>
                <a:srgbClr val="000000"/>
              </a:solidFill>
              <a:latin typeface="Roboto"/>
              <a:ea typeface="Roboto"/>
              <a:cs typeface="Roboto"/>
              <a:sym typeface="Roboto"/>
            </a:endParaRPr>
          </a:p>
          <a:p>
            <a:pPr indent="0" lvl="0" marL="0" rtl="0" algn="l">
              <a:lnSpc>
                <a:spcPct val="115000"/>
              </a:lnSpc>
              <a:spcBef>
                <a:spcPts val="0"/>
              </a:spcBef>
              <a:spcAft>
                <a:spcPts val="1200"/>
              </a:spcAft>
              <a:buSzPct val="129032"/>
              <a:buNone/>
            </a:pPr>
            <a:r>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2"/>
          <p:cNvSpPr txBox="1"/>
          <p:nvPr>
            <p:ph type="title"/>
          </p:nvPr>
        </p:nvSpPr>
        <p:spPr>
          <a:xfrm>
            <a:off x="667475" y="5378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pt-BR"/>
              <a:t>SUSPENSÃO DO FEITO - PARCELAMENTO</a:t>
            </a:r>
            <a:endParaRPr/>
          </a:p>
        </p:txBody>
      </p:sp>
      <p:sp>
        <p:nvSpPr>
          <p:cNvPr id="688" name="Google Shape;688;p102"/>
          <p:cNvSpPr txBox="1"/>
          <p:nvPr>
            <p:ph idx="1" type="body"/>
          </p:nvPr>
        </p:nvSpPr>
        <p:spPr>
          <a:xfrm>
            <a:off x="729450" y="1375725"/>
            <a:ext cx="7688700" cy="2964300"/>
          </a:xfrm>
          <a:prstGeom prst="rect">
            <a:avLst/>
          </a:prstGeom>
          <a:noFill/>
          <a:ln>
            <a:noFill/>
          </a:ln>
        </p:spPr>
        <p:txBody>
          <a:bodyPr anchorCtr="0" anchor="t" bIns="91425" lIns="91425" spcFirstLastPara="1" rIns="91425" wrap="square" tIns="91425">
            <a:normAutofit fontScale="92500" lnSpcReduction="10000"/>
          </a:bodyPr>
          <a:lstStyle/>
          <a:p>
            <a:pPr indent="0" lvl="0" marL="146050" rtl="0" algn="just">
              <a:lnSpc>
                <a:spcPct val="115000"/>
              </a:lnSpc>
              <a:spcBef>
                <a:spcPts val="0"/>
              </a:spcBef>
              <a:spcAft>
                <a:spcPts val="0"/>
              </a:spcAft>
              <a:buSzPct val="63882"/>
              <a:buNone/>
            </a:pPr>
            <a:r>
              <a:rPr b="0" i="0" lang="pt-BR" sz="2200">
                <a:solidFill>
                  <a:srgbClr val="000000"/>
                </a:solidFill>
                <a:latin typeface="Roboto"/>
                <a:ea typeface="Roboto"/>
                <a:cs typeface="Roboto"/>
                <a:sym typeface="Roboto"/>
              </a:rPr>
              <a:t>Art. 922, CPC. Convindo as partes, o juiz declarará suspensa a execução durante o prazo concedido pelo exequente para que o executado cumpra voluntariamente a obrigação.</a:t>
            </a:r>
            <a:endParaRPr/>
          </a:p>
          <a:p>
            <a:pPr indent="0" lvl="0" marL="146050" rtl="0" algn="just">
              <a:lnSpc>
                <a:spcPct val="115000"/>
              </a:lnSpc>
              <a:spcBef>
                <a:spcPts val="0"/>
              </a:spcBef>
              <a:spcAft>
                <a:spcPts val="0"/>
              </a:spcAft>
              <a:buSzPct val="63882"/>
              <a:buNone/>
            </a:pPr>
            <a:r>
              <a:rPr b="0" i="0" lang="pt-BR" sz="2200">
                <a:solidFill>
                  <a:srgbClr val="000000"/>
                </a:solidFill>
                <a:latin typeface="Roboto"/>
                <a:ea typeface="Roboto"/>
                <a:cs typeface="Roboto"/>
                <a:sym typeface="Roboto"/>
              </a:rPr>
              <a:t>Parágrafo único. Findo o prazo sem cumprimento da obrigação, o processo retomará o seu curso.</a:t>
            </a:r>
            <a:endParaRPr/>
          </a:p>
          <a:p>
            <a:pPr indent="0" lvl="0" marL="0" rtl="0" algn="just">
              <a:lnSpc>
                <a:spcPct val="100000"/>
              </a:lnSpc>
              <a:spcBef>
                <a:spcPts val="0"/>
              </a:spcBef>
              <a:spcAft>
                <a:spcPts val="0"/>
              </a:spcAft>
              <a:buSzPct val="48462"/>
              <a:buNone/>
            </a:pPr>
            <a:r>
              <a:t/>
            </a:r>
            <a:endParaRPr sz="2900">
              <a:solidFill>
                <a:srgbClr val="000000"/>
              </a:solidFill>
              <a:latin typeface="Roboto"/>
              <a:ea typeface="Roboto"/>
              <a:cs typeface="Roboto"/>
              <a:sym typeface="Roboto"/>
            </a:endParaRPr>
          </a:p>
          <a:p>
            <a:pPr indent="0" lvl="0" marL="0" rtl="0" algn="just">
              <a:lnSpc>
                <a:spcPct val="100000"/>
              </a:lnSpc>
              <a:spcBef>
                <a:spcPts val="0"/>
              </a:spcBef>
              <a:spcAft>
                <a:spcPts val="0"/>
              </a:spcAft>
              <a:buSzPct val="58558"/>
              <a:buNone/>
            </a:pPr>
            <a:r>
              <a:rPr lang="pt-BR" sz="2400">
                <a:solidFill>
                  <a:srgbClr val="000000"/>
                </a:solidFill>
                <a:latin typeface="Roboto"/>
                <a:ea typeface="Roboto"/>
                <a:cs typeface="Roboto"/>
                <a:sym typeface="Roboto"/>
              </a:rPr>
              <a:t>Ao fim do prazo de parcelamento, remetemos o feito à AGU (vistas) para que indiquem </a:t>
            </a:r>
            <a:r>
              <a:rPr b="1" lang="pt-BR" sz="2400">
                <a:solidFill>
                  <a:srgbClr val="000000"/>
                </a:solidFill>
                <a:latin typeface="Roboto"/>
                <a:ea typeface="Roboto"/>
                <a:cs typeface="Roboto"/>
                <a:sym typeface="Roboto"/>
              </a:rPr>
              <a:t>se o acordo foi cumprido</a:t>
            </a:r>
            <a:r>
              <a:rPr lang="pt-BR" sz="2400">
                <a:solidFill>
                  <a:srgbClr val="000000"/>
                </a:solidFill>
                <a:latin typeface="Roboto"/>
                <a:ea typeface="Roboto"/>
                <a:cs typeface="Roboto"/>
                <a:sym typeface="Roboto"/>
              </a:rPr>
              <a:t>.</a:t>
            </a:r>
            <a:endParaRPr sz="2400">
              <a:solidFill>
                <a:srgbClr val="000000"/>
              </a:solidFill>
              <a:latin typeface="Roboto"/>
              <a:ea typeface="Roboto"/>
              <a:cs typeface="Roboto"/>
              <a:sym typeface="Roboto"/>
            </a:endParaRPr>
          </a:p>
          <a:p>
            <a:pPr indent="0" lvl="0" marL="0" rtl="0" algn="l">
              <a:lnSpc>
                <a:spcPct val="115000"/>
              </a:lnSpc>
              <a:spcBef>
                <a:spcPts val="0"/>
              </a:spcBef>
              <a:spcAft>
                <a:spcPts val="1200"/>
              </a:spcAft>
              <a:buSzPct val="108108"/>
              <a:buNone/>
            </a:pPr>
            <a:r>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3"/>
          <p:cNvSpPr txBox="1"/>
          <p:nvPr>
            <p:ph idx="1" type="body"/>
          </p:nvPr>
        </p:nvSpPr>
        <p:spPr>
          <a:xfrm>
            <a:off x="697024" y="726332"/>
            <a:ext cx="7688700" cy="4105072"/>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lnSpc>
                <a:spcPct val="100000"/>
              </a:lnSpc>
              <a:spcBef>
                <a:spcPts val="0"/>
              </a:spcBef>
              <a:spcAft>
                <a:spcPts val="0"/>
              </a:spcAft>
              <a:buClr>
                <a:srgbClr val="000000"/>
              </a:buClr>
              <a:buSzPct val="58333"/>
              <a:buFont typeface="Arial"/>
              <a:buNone/>
            </a:pPr>
            <a:r>
              <a:rPr lang="pt-BR" sz="2900">
                <a:solidFill>
                  <a:srgbClr val="000000"/>
                </a:solidFill>
                <a:latin typeface="Roboto"/>
                <a:ea typeface="Roboto"/>
                <a:cs typeface="Roboto"/>
                <a:sym typeface="Roboto"/>
              </a:rPr>
              <a:t>EXEMPLO DE DESPACHO QUE DETERMINA O SOBRESTAMENTO DO FEITO</a:t>
            </a:r>
            <a:endParaRPr sz="2900">
              <a:solidFill>
                <a:srgbClr val="000000"/>
              </a:solidFill>
              <a:latin typeface="Roboto"/>
              <a:ea typeface="Roboto"/>
              <a:cs typeface="Roboto"/>
              <a:sym typeface="Roboto"/>
            </a:endParaRPr>
          </a:p>
          <a:p>
            <a:pPr indent="0" lvl="0" marL="0" rtl="0" algn="l">
              <a:lnSpc>
                <a:spcPct val="100000"/>
              </a:lnSpc>
              <a:spcBef>
                <a:spcPts val="0"/>
              </a:spcBef>
              <a:spcAft>
                <a:spcPts val="0"/>
              </a:spcAft>
              <a:buClr>
                <a:srgbClr val="000000"/>
              </a:buClr>
              <a:buSzPct val="100000"/>
              <a:buFont typeface="Arial"/>
              <a:buNone/>
            </a:pPr>
            <a:r>
              <a:t/>
            </a:r>
            <a:endParaRPr sz="2900">
              <a:solidFill>
                <a:srgbClr val="000000"/>
              </a:solidFill>
              <a:latin typeface="Roboto"/>
              <a:ea typeface="Roboto"/>
              <a:cs typeface="Roboto"/>
              <a:sym typeface="Roboto"/>
            </a:endParaRPr>
          </a:p>
          <a:p>
            <a:pPr indent="0" lvl="0" marL="0" rtl="0" algn="l">
              <a:lnSpc>
                <a:spcPct val="100000"/>
              </a:lnSpc>
              <a:spcBef>
                <a:spcPts val="0"/>
              </a:spcBef>
              <a:spcAft>
                <a:spcPts val="0"/>
              </a:spcAft>
              <a:buClr>
                <a:srgbClr val="000000"/>
              </a:buClr>
              <a:buSzPct val="100000"/>
              <a:buFont typeface="Arial"/>
              <a:buNone/>
            </a:pPr>
            <a:r>
              <a:rPr lang="pt-BR" sz="2900">
                <a:solidFill>
                  <a:srgbClr val="000000"/>
                </a:solidFill>
                <a:latin typeface="Roboto"/>
                <a:ea typeface="Roboto"/>
                <a:cs typeface="Roboto"/>
                <a:sym typeface="Roboto"/>
              </a:rPr>
              <a:t>1. A União peticiona nos autos após celebração de acordo extrajudicial com o executado, requerendo a suspensão do feito pelo prazo de 07 (sete) meses, além de levantamento de anotação no CADIN e SERASAJUD.</a:t>
            </a:r>
            <a:endParaRPr/>
          </a:p>
          <a:p>
            <a:pPr indent="0" lvl="0" marL="0" rtl="0" algn="l">
              <a:lnSpc>
                <a:spcPct val="100000"/>
              </a:lnSpc>
              <a:spcBef>
                <a:spcPts val="0"/>
              </a:spcBef>
              <a:spcAft>
                <a:spcPts val="0"/>
              </a:spcAft>
              <a:buClr>
                <a:srgbClr val="000000"/>
              </a:buClr>
              <a:buSzPct val="100000"/>
              <a:buFont typeface="Arial"/>
              <a:buNone/>
            </a:pPr>
            <a:r>
              <a:t/>
            </a:r>
            <a:endParaRPr sz="2900">
              <a:solidFill>
                <a:srgbClr val="000000"/>
              </a:solidFill>
              <a:latin typeface="Roboto"/>
              <a:ea typeface="Roboto"/>
              <a:cs typeface="Roboto"/>
              <a:sym typeface="Roboto"/>
            </a:endParaRPr>
          </a:p>
          <a:p>
            <a:pPr indent="0" lvl="0" marL="0" rtl="0" algn="l">
              <a:lnSpc>
                <a:spcPct val="100000"/>
              </a:lnSpc>
              <a:spcBef>
                <a:spcPts val="0"/>
              </a:spcBef>
              <a:spcAft>
                <a:spcPts val="0"/>
              </a:spcAft>
              <a:buClr>
                <a:srgbClr val="000000"/>
              </a:buClr>
              <a:buSzPct val="100000"/>
              <a:buFont typeface="Arial"/>
              <a:buNone/>
            </a:pPr>
            <a:r>
              <a:rPr lang="pt-BR" sz="2900">
                <a:solidFill>
                  <a:srgbClr val="000000"/>
                </a:solidFill>
                <a:latin typeface="Roboto"/>
                <a:ea typeface="Roboto"/>
                <a:cs typeface="Roboto"/>
                <a:sym typeface="Roboto"/>
              </a:rPr>
              <a:t>2. O Código de Processo Civil é claro ao estabelecer, nos arts. 921, I e 313, II que a execução será suspensa por convenção das partes. A cláusula nona do Termo de Acordo de Parcelamento estabelece que caberá à União requerer a suspensão do feito, uma vez comprovado pagamento das primeiras Guias de Recolhimento da União. </a:t>
            </a:r>
            <a:endParaRPr/>
          </a:p>
          <a:p>
            <a:pPr indent="0" lvl="0" marL="0" rtl="0" algn="l">
              <a:lnSpc>
                <a:spcPct val="100000"/>
              </a:lnSpc>
              <a:spcBef>
                <a:spcPts val="0"/>
              </a:spcBef>
              <a:spcAft>
                <a:spcPts val="0"/>
              </a:spcAft>
              <a:buClr>
                <a:srgbClr val="000000"/>
              </a:buClr>
              <a:buSzPct val="100000"/>
              <a:buFont typeface="Arial"/>
              <a:buNone/>
            </a:pPr>
            <a:r>
              <a:t/>
            </a:r>
            <a:endParaRPr sz="2900">
              <a:solidFill>
                <a:srgbClr val="000000"/>
              </a:solidFill>
              <a:latin typeface="Roboto"/>
              <a:ea typeface="Roboto"/>
              <a:cs typeface="Roboto"/>
              <a:sym typeface="Roboto"/>
            </a:endParaRPr>
          </a:p>
          <a:p>
            <a:pPr indent="0" lvl="0" marL="0" rtl="0" algn="l">
              <a:lnSpc>
                <a:spcPct val="100000"/>
              </a:lnSpc>
              <a:spcBef>
                <a:spcPts val="0"/>
              </a:spcBef>
              <a:spcAft>
                <a:spcPts val="0"/>
              </a:spcAft>
              <a:buClr>
                <a:srgbClr val="000000"/>
              </a:buClr>
              <a:buSzPct val="100000"/>
              <a:buFont typeface="Arial"/>
              <a:buNone/>
            </a:pPr>
            <a:r>
              <a:rPr lang="pt-BR" sz="2900">
                <a:solidFill>
                  <a:srgbClr val="000000"/>
                </a:solidFill>
                <a:latin typeface="Roboto"/>
                <a:ea typeface="Roboto"/>
                <a:cs typeface="Roboto"/>
                <a:sym typeface="Roboto"/>
              </a:rPr>
              <a:t>3. Desta maneira, nos termos do art. 922 do CPC, determino o registro da suspensão do feito pelo prazo de 07 (sete) meses, findo o qual deverão os autos ser remetidos à Procuradoria da União para manifestação em 05 (cinco) dias.</a:t>
            </a:r>
            <a:endParaRPr/>
          </a:p>
          <a:p>
            <a:pPr indent="0" lvl="0" marL="0" rtl="0" algn="l">
              <a:lnSpc>
                <a:spcPct val="100000"/>
              </a:lnSpc>
              <a:spcBef>
                <a:spcPts val="0"/>
              </a:spcBef>
              <a:spcAft>
                <a:spcPts val="0"/>
              </a:spcAft>
              <a:buClr>
                <a:srgbClr val="000000"/>
              </a:buClr>
              <a:buSzPct val="100000"/>
              <a:buFont typeface="Arial"/>
              <a:buNone/>
            </a:pPr>
            <a:r>
              <a:t/>
            </a:r>
            <a:endParaRPr sz="2900">
              <a:solidFill>
                <a:srgbClr val="000000"/>
              </a:solidFill>
              <a:latin typeface="Roboto"/>
              <a:ea typeface="Roboto"/>
              <a:cs typeface="Roboto"/>
              <a:sym typeface="Roboto"/>
            </a:endParaRPr>
          </a:p>
          <a:p>
            <a:pPr indent="0" lvl="0" marL="0" rtl="0" algn="l">
              <a:lnSpc>
                <a:spcPct val="100000"/>
              </a:lnSpc>
              <a:spcBef>
                <a:spcPts val="0"/>
              </a:spcBef>
              <a:spcAft>
                <a:spcPts val="0"/>
              </a:spcAft>
              <a:buClr>
                <a:srgbClr val="000000"/>
              </a:buClr>
              <a:buSzPct val="100000"/>
              <a:buFont typeface="Arial"/>
              <a:buNone/>
            </a:pPr>
            <a:r>
              <a:rPr lang="pt-BR" sz="2900">
                <a:solidFill>
                  <a:srgbClr val="000000"/>
                </a:solidFill>
                <a:latin typeface="Roboto"/>
                <a:ea typeface="Roboto"/>
                <a:cs typeface="Roboto"/>
                <a:sym typeface="Roboto"/>
              </a:rPr>
              <a:t>4. Verificando nos autos que houve apenas anotação no cadastro do SERASA EXPERIAN, oficie-se para levantamento da anotação lá efetivada.</a:t>
            </a:r>
            <a:endParaRPr sz="2900">
              <a:solidFill>
                <a:srgbClr val="000000"/>
              </a:solidFill>
              <a:latin typeface="Roboto"/>
              <a:ea typeface="Roboto"/>
              <a:cs typeface="Roboto"/>
              <a:sym typeface="Roboto"/>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04"/>
          <p:cNvSpPr txBox="1"/>
          <p:nvPr>
            <p:ph idx="1" type="body"/>
          </p:nvPr>
        </p:nvSpPr>
        <p:spPr>
          <a:xfrm>
            <a:off x="780834" y="1572206"/>
            <a:ext cx="7582331" cy="2778337"/>
          </a:xfrm>
          <a:prstGeom prst="rect">
            <a:avLst/>
          </a:prstGeom>
          <a:noFill/>
          <a:ln>
            <a:noFill/>
          </a:ln>
        </p:spPr>
        <p:txBody>
          <a:bodyPr anchorCtr="0" anchor="t" bIns="91425" lIns="91425" spcFirstLastPara="1" rIns="91425" wrap="square" tIns="91425">
            <a:normAutofit lnSpcReduction="10000"/>
          </a:bodyPr>
          <a:lstStyle/>
          <a:p>
            <a:pPr indent="0" lvl="8" marL="0" rtl="0" algn="just">
              <a:lnSpc>
                <a:spcPct val="100000"/>
              </a:lnSpc>
              <a:spcBef>
                <a:spcPts val="0"/>
              </a:spcBef>
              <a:spcAft>
                <a:spcPts val="0"/>
              </a:spcAft>
              <a:buClr>
                <a:srgbClr val="549E39"/>
              </a:buClr>
              <a:buSzPts val="1955"/>
              <a:buNone/>
            </a:pPr>
            <a:r>
              <a:rPr lang="pt-BR" sz="2200">
                <a:solidFill>
                  <a:srgbClr val="000000"/>
                </a:solidFill>
                <a:latin typeface="Roboto"/>
                <a:ea typeface="Roboto"/>
                <a:cs typeface="Roboto"/>
                <a:sym typeface="Roboto"/>
              </a:rPr>
              <a:t>Se não forem localizados bens, é possível que a União solicite a suspensão do feito até que sejam localizados bens. Temos que cuidar da contagem de prazo prescricional.</a:t>
            </a:r>
            <a:endParaRPr/>
          </a:p>
          <a:p>
            <a:pPr indent="0" lvl="8" marL="0" rtl="0" algn="just">
              <a:lnSpc>
                <a:spcPct val="100000"/>
              </a:lnSpc>
              <a:spcBef>
                <a:spcPts val="0"/>
              </a:spcBef>
              <a:spcAft>
                <a:spcPts val="0"/>
              </a:spcAft>
              <a:buClr>
                <a:srgbClr val="549E39"/>
              </a:buClr>
              <a:buSzPts val="1955"/>
              <a:buNone/>
            </a:pPr>
            <a:r>
              <a:t/>
            </a:r>
            <a:endParaRPr sz="2200">
              <a:solidFill>
                <a:srgbClr val="000000"/>
              </a:solidFill>
              <a:latin typeface="Roboto"/>
              <a:ea typeface="Roboto"/>
              <a:cs typeface="Roboto"/>
              <a:sym typeface="Roboto"/>
            </a:endParaRPr>
          </a:p>
          <a:p>
            <a:pPr indent="0" lvl="8" marL="0" rtl="0" algn="just">
              <a:lnSpc>
                <a:spcPct val="100000"/>
              </a:lnSpc>
              <a:spcBef>
                <a:spcPts val="0"/>
              </a:spcBef>
              <a:spcAft>
                <a:spcPts val="0"/>
              </a:spcAft>
              <a:buClr>
                <a:srgbClr val="549E39"/>
              </a:buClr>
              <a:buSzPts val="1955"/>
              <a:buNone/>
            </a:pPr>
            <a:r>
              <a:rPr lang="pt-BR" sz="2200">
                <a:solidFill>
                  <a:srgbClr val="000000"/>
                </a:solidFill>
                <a:latin typeface="Roboto"/>
                <a:ea typeface="Roboto"/>
                <a:cs typeface="Roboto"/>
                <a:sym typeface="Roboto"/>
              </a:rPr>
              <a:t>Após lançada a movimentação processual, o Cartório ou Secretaria envia o processo para a tarefa “Registrar Sobrestamento ou Suspensão”.</a:t>
            </a:r>
            <a:endParaRPr/>
          </a:p>
          <a:p>
            <a:pPr indent="0" lvl="8" marL="0" rtl="0" algn="just">
              <a:lnSpc>
                <a:spcPct val="100000"/>
              </a:lnSpc>
              <a:spcBef>
                <a:spcPts val="0"/>
              </a:spcBef>
              <a:spcAft>
                <a:spcPts val="0"/>
              </a:spcAft>
              <a:buClr>
                <a:srgbClr val="549E39"/>
              </a:buClr>
              <a:buSzPts val="1955"/>
              <a:buNone/>
            </a:pPr>
            <a:r>
              <a:t/>
            </a:r>
            <a:endParaRPr sz="22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
        <p:nvSpPr>
          <p:cNvPr id="699" name="Google Shape;699;p104"/>
          <p:cNvSpPr txBox="1"/>
          <p:nvPr>
            <p:ph type="title"/>
          </p:nvPr>
        </p:nvSpPr>
        <p:spPr>
          <a:xfrm>
            <a:off x="667475" y="5378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highlight>
                  <a:srgbClr val="008080"/>
                </a:highlight>
              </a:rPr>
              <a:t>15-</a:t>
            </a:r>
            <a:r>
              <a:rPr lang="pt-BR"/>
              <a:t> SUSPENSÃO DO FEITO - BENS NÃO LOCALIZADOS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05"/>
          <p:cNvSpPr txBox="1"/>
          <p:nvPr>
            <p:ph idx="1" type="body"/>
          </p:nvPr>
        </p:nvSpPr>
        <p:spPr>
          <a:xfrm>
            <a:off x="873703" y="765244"/>
            <a:ext cx="7396594" cy="4033736"/>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just">
              <a:lnSpc>
                <a:spcPct val="134000"/>
              </a:lnSpc>
              <a:spcBef>
                <a:spcPts val="0"/>
              </a:spcBef>
              <a:spcAft>
                <a:spcPts val="0"/>
              </a:spcAft>
              <a:buClr>
                <a:srgbClr val="000000"/>
              </a:buClr>
              <a:buSzPct val="100000"/>
              <a:buFont typeface="Roboto"/>
              <a:buNone/>
            </a:pPr>
            <a:r>
              <a:rPr b="0" i="0" lang="pt-BR" sz="1800" u="none" cap="none" strike="noStrike">
                <a:solidFill>
                  <a:srgbClr val="000000"/>
                </a:solidFill>
                <a:latin typeface="Roboto"/>
                <a:ea typeface="Roboto"/>
                <a:cs typeface="Roboto"/>
                <a:sym typeface="Roboto"/>
              </a:rPr>
              <a:t>Art. 921. Suspende-se a execução:</a:t>
            </a:r>
            <a:endParaRPr/>
          </a:p>
          <a:p>
            <a:pPr indent="0" lvl="0" marL="0" marR="0" rtl="0" algn="just">
              <a:lnSpc>
                <a:spcPct val="134000"/>
              </a:lnSpc>
              <a:spcBef>
                <a:spcPts val="0"/>
              </a:spcBef>
              <a:spcAft>
                <a:spcPts val="0"/>
              </a:spcAft>
              <a:buClr>
                <a:schemeClr val="accent1"/>
              </a:buClr>
              <a:buSzPct val="100000"/>
              <a:buFont typeface="Lato"/>
              <a:buNone/>
            </a:pPr>
            <a:r>
              <a:t/>
            </a:r>
            <a:endParaRPr sz="1800">
              <a:solidFill>
                <a:schemeClr val="dk1"/>
              </a:solidFill>
              <a:latin typeface="Roboto"/>
              <a:ea typeface="Roboto"/>
              <a:cs typeface="Roboto"/>
              <a:sym typeface="Roboto"/>
            </a:endParaRPr>
          </a:p>
          <a:p>
            <a:pPr indent="0" lvl="0" marL="0" marR="0" rtl="0" algn="l">
              <a:lnSpc>
                <a:spcPct val="134000"/>
              </a:lnSpc>
              <a:spcBef>
                <a:spcPts val="0"/>
              </a:spcBef>
              <a:spcAft>
                <a:spcPts val="0"/>
              </a:spcAft>
              <a:buClr>
                <a:srgbClr val="000000"/>
              </a:buClr>
              <a:buSzPct val="100000"/>
              <a:buFont typeface="Roboto"/>
              <a:buNone/>
            </a:pPr>
            <a:r>
              <a:rPr b="1" i="0" lang="pt-BR" sz="1800" u="none" cap="none" strike="noStrike">
                <a:solidFill>
                  <a:srgbClr val="000000"/>
                </a:solidFill>
                <a:latin typeface="Roboto"/>
                <a:ea typeface="Roboto"/>
                <a:cs typeface="Roboto"/>
                <a:sym typeface="Roboto"/>
              </a:rPr>
              <a:t>I - nas hipóteses dos </a:t>
            </a:r>
            <a:r>
              <a:rPr b="1" i="0" lang="pt-BR" sz="1800" u="sng" cap="none" strike="noStrike">
                <a:solidFill>
                  <a:srgbClr val="000000"/>
                </a:solidFill>
                <a:latin typeface="Roboto"/>
                <a:ea typeface="Roboto"/>
                <a:cs typeface="Roboto"/>
                <a:sym typeface="Roboto"/>
                <a:hlinkClick r:id="rId3">
                  <a:extLst>
                    <a:ext uri="{A12FA001-AC4F-418D-AE19-62706E023703}">
                      <ahyp:hlinkClr val="tx"/>
                    </a:ext>
                  </a:extLst>
                </a:hlinkClick>
              </a:rPr>
              <a:t>arts. 313 e 315 </a:t>
            </a:r>
            <a:r>
              <a:rPr b="1" i="0" lang="pt-BR" sz="1800" u="none" cap="none" strike="noStrike">
                <a:solidFill>
                  <a:srgbClr val="000000"/>
                </a:solidFill>
                <a:latin typeface="Roboto"/>
                <a:ea typeface="Roboto"/>
                <a:cs typeface="Roboto"/>
                <a:sym typeface="Roboto"/>
              </a:rPr>
              <a:t>, no que couber;</a:t>
            </a:r>
            <a:r>
              <a:rPr b="0" i="0" lang="pt-BR" sz="1800" u="none" cap="none" strike="noStrike">
                <a:solidFill>
                  <a:srgbClr val="000000"/>
                </a:solidFill>
                <a:latin typeface="Roboto"/>
                <a:ea typeface="Roboto"/>
                <a:cs typeface="Roboto"/>
                <a:sym typeface="Roboto"/>
              </a:rPr>
              <a:t> (</a:t>
            </a:r>
            <a:r>
              <a:rPr b="1" i="0" lang="pt-BR" sz="1800" u="none" cap="none" strike="noStrike">
                <a:solidFill>
                  <a:schemeClr val="dk1"/>
                </a:solidFill>
                <a:latin typeface="Roboto"/>
                <a:ea typeface="Roboto"/>
                <a:cs typeface="Roboto"/>
                <a:sym typeface="Roboto"/>
              </a:rPr>
              <a:t>ver hipótese de morte de uma das partes</a:t>
            </a:r>
            <a:r>
              <a:rPr b="0" i="0" lang="pt-BR" sz="1800" u="none" cap="none" strike="noStrike">
                <a:solidFill>
                  <a:srgbClr val="000000"/>
                </a:solidFill>
                <a:latin typeface="Roboto"/>
                <a:ea typeface="Roboto"/>
                <a:cs typeface="Roboto"/>
                <a:sym typeface="Roboto"/>
              </a:rPr>
              <a:t>)</a:t>
            </a:r>
            <a:endParaRPr/>
          </a:p>
          <a:p>
            <a:pPr indent="0" lvl="0" marL="0" marR="0" rtl="0" algn="l">
              <a:lnSpc>
                <a:spcPct val="134000"/>
              </a:lnSpc>
              <a:spcBef>
                <a:spcPts val="0"/>
              </a:spcBef>
              <a:spcAft>
                <a:spcPts val="0"/>
              </a:spcAft>
              <a:buClr>
                <a:srgbClr val="000000"/>
              </a:buClr>
              <a:buSzPct val="100000"/>
              <a:buFont typeface="Roboto"/>
              <a:buNone/>
            </a:pPr>
            <a:r>
              <a:rPr b="0" i="0" lang="pt-BR" sz="1800" u="none" cap="none" strike="noStrike">
                <a:solidFill>
                  <a:srgbClr val="000000"/>
                </a:solidFill>
                <a:latin typeface="Roboto"/>
                <a:ea typeface="Roboto"/>
                <a:cs typeface="Roboto"/>
                <a:sym typeface="Roboto"/>
              </a:rPr>
              <a:t>II - no todo ou em parte, quando recebidos com efeito suspensivo os embargos à execução;</a:t>
            </a:r>
            <a:endParaRPr/>
          </a:p>
          <a:p>
            <a:pPr indent="0" lvl="0" marL="0" marR="0" rtl="0" algn="l">
              <a:lnSpc>
                <a:spcPct val="134000"/>
              </a:lnSpc>
              <a:spcBef>
                <a:spcPts val="0"/>
              </a:spcBef>
              <a:spcAft>
                <a:spcPts val="0"/>
              </a:spcAft>
              <a:buClr>
                <a:srgbClr val="000000"/>
              </a:buClr>
              <a:buSzPct val="100000"/>
              <a:buFont typeface="Roboto"/>
              <a:buNone/>
            </a:pPr>
            <a:r>
              <a:rPr b="1" i="0" lang="pt-BR" sz="1800" u="none" cap="none" strike="noStrike">
                <a:solidFill>
                  <a:srgbClr val="000000"/>
                </a:solidFill>
                <a:latin typeface="Roboto"/>
                <a:ea typeface="Roboto"/>
                <a:cs typeface="Roboto"/>
                <a:sym typeface="Roboto"/>
              </a:rPr>
              <a:t>III - quando não for localizado o executado ou bens penhoráveis; </a:t>
            </a:r>
            <a:r>
              <a:rPr b="0" i="0" lang="pt-BR" sz="1800" u="none" cap="none" strike="noStrike">
                <a:solidFill>
                  <a:srgbClr val="000000"/>
                </a:solidFill>
                <a:latin typeface="Roboto"/>
                <a:ea typeface="Roboto"/>
                <a:cs typeface="Roboto"/>
                <a:sym typeface="Roboto"/>
              </a:rPr>
              <a:t>   </a:t>
            </a:r>
            <a:r>
              <a:rPr b="0" i="0" lang="pt-BR" sz="1800" u="sng" cap="none" strike="noStrike">
                <a:solidFill>
                  <a:srgbClr val="000000"/>
                </a:solidFill>
                <a:latin typeface="Roboto"/>
                <a:ea typeface="Roboto"/>
                <a:cs typeface="Roboto"/>
                <a:sym typeface="Roboto"/>
                <a:hlinkClick r:id="rId4">
                  <a:extLst>
                    <a:ext uri="{A12FA001-AC4F-418D-AE19-62706E023703}">
                      <ahyp:hlinkClr val="tx"/>
                    </a:ext>
                  </a:extLst>
                </a:hlinkClick>
              </a:rPr>
              <a:t>(Redação dada pela Lei nº 14.195, de 2021)</a:t>
            </a:r>
            <a:endParaRPr b="0" i="0" sz="1800" u="none" cap="none" strike="noStrike">
              <a:solidFill>
                <a:srgbClr val="000000"/>
              </a:solidFill>
              <a:latin typeface="Roboto"/>
              <a:ea typeface="Roboto"/>
              <a:cs typeface="Roboto"/>
              <a:sym typeface="Roboto"/>
            </a:endParaRPr>
          </a:p>
          <a:p>
            <a:pPr indent="0" lvl="0" marL="0" marR="0" rtl="0" algn="l">
              <a:lnSpc>
                <a:spcPct val="134000"/>
              </a:lnSpc>
              <a:spcBef>
                <a:spcPts val="0"/>
              </a:spcBef>
              <a:spcAft>
                <a:spcPts val="0"/>
              </a:spcAft>
              <a:buClr>
                <a:srgbClr val="000000"/>
              </a:buClr>
              <a:buSzPct val="100000"/>
              <a:buFont typeface="Roboto"/>
              <a:buNone/>
            </a:pPr>
            <a:r>
              <a:rPr b="0" i="0" lang="pt-BR" sz="1800" u="none" cap="none" strike="noStrike">
                <a:solidFill>
                  <a:srgbClr val="000000"/>
                </a:solidFill>
                <a:latin typeface="Roboto"/>
                <a:ea typeface="Roboto"/>
                <a:cs typeface="Roboto"/>
                <a:sym typeface="Roboto"/>
              </a:rPr>
              <a:t>IV - se a alienação dos bens penhorados não se realizar por falta de licitantes e o exequente, em 15 (quinze) dias, não requerer a adjudicação nem indicar outros bens penhoráveis;</a:t>
            </a:r>
            <a:endParaRPr/>
          </a:p>
          <a:p>
            <a:pPr indent="0" lvl="0" marL="0" marR="0" rtl="0" algn="l">
              <a:lnSpc>
                <a:spcPct val="134000"/>
              </a:lnSpc>
              <a:spcBef>
                <a:spcPts val="0"/>
              </a:spcBef>
              <a:spcAft>
                <a:spcPts val="0"/>
              </a:spcAft>
              <a:buClr>
                <a:srgbClr val="000000"/>
              </a:buClr>
              <a:buSzPct val="100000"/>
              <a:buFont typeface="Roboto"/>
              <a:buNone/>
            </a:pPr>
            <a:r>
              <a:rPr b="0" i="0" lang="pt-BR" sz="1800" u="none" cap="none" strike="noStrike">
                <a:solidFill>
                  <a:srgbClr val="000000"/>
                </a:solidFill>
                <a:latin typeface="Roboto"/>
                <a:ea typeface="Roboto"/>
                <a:cs typeface="Roboto"/>
                <a:sym typeface="Roboto"/>
              </a:rPr>
              <a:t>V - quando concedido o parcelamento de que trata o </a:t>
            </a:r>
            <a:r>
              <a:rPr lang="pt-BR" sz="1800">
                <a:solidFill>
                  <a:srgbClr val="000000"/>
                </a:solidFill>
                <a:latin typeface="Roboto"/>
                <a:ea typeface="Roboto"/>
                <a:cs typeface="Roboto"/>
                <a:sym typeface="Roboto"/>
              </a:rPr>
              <a:t>art. 916 .</a:t>
            </a:r>
            <a:endParaRPr b="0" i="0" sz="1800" u="none" cap="none" strike="noStrike">
              <a:solidFill>
                <a:schemeClr val="dk1"/>
              </a:solidFill>
              <a:latin typeface="Roboto"/>
              <a:ea typeface="Roboto"/>
              <a:cs typeface="Roboto"/>
              <a:sym typeface="Roboto"/>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06"/>
          <p:cNvSpPr txBox="1"/>
          <p:nvPr>
            <p:ph idx="1" type="body"/>
          </p:nvPr>
        </p:nvSpPr>
        <p:spPr>
          <a:xfrm>
            <a:off x="941568" y="1150146"/>
            <a:ext cx="7632338" cy="3286124"/>
          </a:xfrm>
          <a:prstGeom prst="rect">
            <a:avLst/>
          </a:prstGeom>
          <a:noFill/>
          <a:ln>
            <a:noFill/>
          </a:ln>
        </p:spPr>
        <p:txBody>
          <a:bodyPr anchorCtr="0" anchor="t" bIns="91425" lIns="91425" spcFirstLastPara="1" rIns="91425" wrap="square" tIns="91425">
            <a:normAutofit fontScale="25000" lnSpcReduction="20000"/>
          </a:bodyPr>
          <a:lstStyle/>
          <a:p>
            <a:pPr indent="166688" lvl="0" marL="0" marR="0" rtl="0" algn="just">
              <a:lnSpc>
                <a:spcPct val="150000"/>
              </a:lnSpc>
              <a:spcBef>
                <a:spcPts val="0"/>
              </a:spcBef>
              <a:spcAft>
                <a:spcPts val="0"/>
              </a:spcAft>
              <a:buClr>
                <a:srgbClr val="000000"/>
              </a:buClr>
              <a:buSzPct val="100000"/>
              <a:buFont typeface="Roboto"/>
              <a:buNone/>
            </a:pPr>
            <a:r>
              <a:rPr b="0" i="0" lang="pt-BR" sz="5600" u="none" cap="none" strike="noStrike">
                <a:solidFill>
                  <a:srgbClr val="000000"/>
                </a:solidFill>
                <a:latin typeface="Roboto"/>
                <a:ea typeface="Roboto"/>
                <a:cs typeface="Roboto"/>
                <a:sym typeface="Roboto"/>
              </a:rPr>
              <a:t>Art. 921. Suspende-se a execução:</a:t>
            </a:r>
            <a:endParaRPr b="0" i="0" sz="5600" u="none" cap="none" strike="noStrike">
              <a:solidFill>
                <a:schemeClr val="dk1"/>
              </a:solidFill>
              <a:latin typeface="Roboto"/>
              <a:ea typeface="Roboto"/>
              <a:cs typeface="Roboto"/>
              <a:sym typeface="Roboto"/>
            </a:endParaRPr>
          </a:p>
          <a:p>
            <a:pPr indent="180975" lvl="0" marL="0" marR="0" rtl="0" algn="just">
              <a:lnSpc>
                <a:spcPct val="150000"/>
              </a:lnSpc>
              <a:spcBef>
                <a:spcPts val="0"/>
              </a:spcBef>
              <a:spcAft>
                <a:spcPts val="0"/>
              </a:spcAft>
              <a:buClr>
                <a:srgbClr val="000000"/>
              </a:buClr>
              <a:buSzPct val="100000"/>
              <a:buFont typeface="Roboto"/>
              <a:buNone/>
            </a:pPr>
            <a:r>
              <a:rPr b="1" i="0" lang="pt-BR" sz="5600" u="none" cap="none" strike="noStrike">
                <a:solidFill>
                  <a:srgbClr val="000000"/>
                </a:solidFill>
                <a:latin typeface="Roboto"/>
                <a:ea typeface="Roboto"/>
                <a:cs typeface="Roboto"/>
                <a:sym typeface="Roboto"/>
              </a:rPr>
              <a:t>§ 1º Na hipótese do inciso III, o juiz suspenderá a execução pelo prazo de 1 (um) ano, durante o qual se suspenderá a prescrição.</a:t>
            </a:r>
            <a:endParaRPr b="1" i="0" sz="5600" u="none" cap="none" strike="noStrike">
              <a:solidFill>
                <a:schemeClr val="dk1"/>
              </a:solidFill>
              <a:latin typeface="Roboto"/>
              <a:ea typeface="Roboto"/>
              <a:cs typeface="Roboto"/>
              <a:sym typeface="Roboto"/>
            </a:endParaRPr>
          </a:p>
          <a:p>
            <a:pPr indent="180975" lvl="0" marL="0" marR="0" rtl="0" algn="just">
              <a:lnSpc>
                <a:spcPct val="150000"/>
              </a:lnSpc>
              <a:spcBef>
                <a:spcPts val="0"/>
              </a:spcBef>
              <a:spcAft>
                <a:spcPts val="0"/>
              </a:spcAft>
              <a:buClr>
                <a:srgbClr val="000000"/>
              </a:buClr>
              <a:buSzPct val="100000"/>
              <a:buFont typeface="Roboto"/>
              <a:buNone/>
            </a:pPr>
            <a:r>
              <a:rPr b="1" i="0" lang="pt-BR" sz="5600" u="none" cap="none" strike="noStrike">
                <a:solidFill>
                  <a:srgbClr val="000000"/>
                </a:solidFill>
                <a:latin typeface="Roboto"/>
                <a:ea typeface="Roboto"/>
                <a:cs typeface="Roboto"/>
                <a:sym typeface="Roboto"/>
              </a:rPr>
              <a:t>§ 2º Decorrido o prazo máximo de 1 (um) ano sem que seja localizado o executado ou que sejam encontrados bens penhoráveis, o juiz ordenará o arquivamento dos autos.</a:t>
            </a:r>
            <a:endParaRPr b="1" i="0" sz="5600" u="none" cap="none" strike="noStrike">
              <a:solidFill>
                <a:schemeClr val="dk1"/>
              </a:solidFill>
              <a:latin typeface="Roboto"/>
              <a:ea typeface="Roboto"/>
              <a:cs typeface="Roboto"/>
              <a:sym typeface="Roboto"/>
            </a:endParaRPr>
          </a:p>
          <a:p>
            <a:pPr indent="180975" lvl="0" marL="0" marR="0" rtl="0" algn="just">
              <a:lnSpc>
                <a:spcPct val="150000"/>
              </a:lnSpc>
              <a:spcBef>
                <a:spcPts val="0"/>
              </a:spcBef>
              <a:spcAft>
                <a:spcPts val="0"/>
              </a:spcAft>
              <a:buClr>
                <a:srgbClr val="000000"/>
              </a:buClr>
              <a:buSzPct val="100000"/>
              <a:buFont typeface="Roboto"/>
              <a:buNone/>
            </a:pPr>
            <a:r>
              <a:rPr b="1" i="0" lang="pt-BR" sz="5600" u="none" cap="none" strike="noStrike">
                <a:solidFill>
                  <a:srgbClr val="000000"/>
                </a:solidFill>
                <a:latin typeface="Roboto"/>
                <a:ea typeface="Roboto"/>
                <a:cs typeface="Roboto"/>
                <a:sym typeface="Roboto"/>
              </a:rPr>
              <a:t>§ 3º Os autos serão desarquivados para prosseguimento da execução se a qualquer tempo forem encontrados bens penhoráveis.</a:t>
            </a:r>
            <a:endParaRPr b="1" i="0" sz="5600" u="none" cap="none" strike="noStrike">
              <a:solidFill>
                <a:schemeClr val="dk1"/>
              </a:solidFill>
              <a:latin typeface="Roboto"/>
              <a:ea typeface="Roboto"/>
              <a:cs typeface="Roboto"/>
              <a:sym typeface="Roboto"/>
            </a:endParaRPr>
          </a:p>
          <a:p>
            <a:pPr indent="180975" lvl="0" marL="0" marR="0" rtl="0" algn="just">
              <a:lnSpc>
                <a:spcPct val="150000"/>
              </a:lnSpc>
              <a:spcBef>
                <a:spcPts val="0"/>
              </a:spcBef>
              <a:spcAft>
                <a:spcPts val="0"/>
              </a:spcAft>
              <a:buClr>
                <a:srgbClr val="000000"/>
              </a:buClr>
              <a:buSzPct val="100000"/>
              <a:buFont typeface="Roboto"/>
              <a:buNone/>
            </a:pPr>
            <a:r>
              <a:rPr b="1" i="0" lang="pt-BR" sz="5600" u="none" cap="none" strike="noStrike">
                <a:solidFill>
                  <a:srgbClr val="000000"/>
                </a:solidFill>
                <a:latin typeface="Roboto"/>
                <a:ea typeface="Roboto"/>
                <a:cs typeface="Roboto"/>
                <a:sym typeface="Roboto"/>
              </a:rPr>
              <a:t>§ 4º Decorrido o prazo de que trata o § 1º sem manifestação do exequente, começa a correr o prazo de prescrição intercorrente</a:t>
            </a:r>
            <a:r>
              <a:rPr b="0" i="0" lang="pt-BR" sz="5600" u="none" cap="none" strike="noStrike">
                <a:solidFill>
                  <a:srgbClr val="000000"/>
                </a:solidFill>
                <a:latin typeface="Roboto"/>
                <a:ea typeface="Roboto"/>
                <a:cs typeface="Roboto"/>
                <a:sym typeface="Roboto"/>
              </a:rPr>
              <a:t>.</a:t>
            </a:r>
            <a:endParaRPr/>
          </a:p>
          <a:p>
            <a:pPr indent="180975" lvl="0" marL="0" marR="0" rtl="0" algn="just">
              <a:lnSpc>
                <a:spcPct val="150000"/>
              </a:lnSpc>
              <a:spcBef>
                <a:spcPts val="0"/>
              </a:spcBef>
              <a:spcAft>
                <a:spcPts val="0"/>
              </a:spcAft>
              <a:buClr>
                <a:srgbClr val="000000"/>
              </a:buClr>
              <a:buSzPct val="100000"/>
              <a:buFont typeface="Roboto"/>
              <a:buNone/>
            </a:pPr>
            <a:r>
              <a:rPr b="0" i="0" lang="pt-BR" sz="5600" u="none" cap="none" strike="noStrike">
                <a:solidFill>
                  <a:srgbClr val="000000"/>
                </a:solidFill>
                <a:latin typeface="Roboto"/>
                <a:ea typeface="Roboto"/>
                <a:cs typeface="Roboto"/>
                <a:sym typeface="Roboto"/>
              </a:rPr>
              <a:t>§ 4º O termo inicial da prescrição no curso do processo será a ciência da primeira tentativa infrutífera de localização do devedor ou de bens penhoráveis, e será suspensa, por uma única vez, pelo prazo máximo previsto no § 1º deste artigo.    </a:t>
            </a:r>
            <a:r>
              <a:rPr b="0" i="0" lang="pt-BR" sz="5600" u="sng" cap="none" strike="noStrike">
                <a:solidFill>
                  <a:srgbClr val="000000"/>
                </a:solidFill>
                <a:latin typeface="Roboto"/>
                <a:ea typeface="Roboto"/>
                <a:cs typeface="Roboto"/>
                <a:sym typeface="Roboto"/>
                <a:hlinkClick r:id="rId3">
                  <a:extLst>
                    <a:ext uri="{A12FA001-AC4F-418D-AE19-62706E023703}">
                      <ahyp:hlinkClr val="tx"/>
                    </a:ext>
                  </a:extLst>
                </a:hlinkClick>
              </a:rPr>
              <a:t>(Redação dada pela Lei nº 14.195, de 2021)</a:t>
            </a:r>
            <a:endParaRPr b="0" i="0" sz="5600" u="none" cap="none" strike="noStrike">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107"/>
          <p:cNvSpPr txBox="1"/>
          <p:nvPr>
            <p:ph idx="1" type="body"/>
          </p:nvPr>
        </p:nvSpPr>
        <p:spPr>
          <a:xfrm>
            <a:off x="900113" y="822112"/>
            <a:ext cx="7146562" cy="2906925"/>
          </a:xfrm>
          <a:prstGeom prst="rect">
            <a:avLst/>
          </a:prstGeom>
          <a:noFill/>
          <a:ln>
            <a:noFill/>
          </a:ln>
        </p:spPr>
        <p:txBody>
          <a:bodyPr anchorCtr="0" anchor="t" bIns="91425" lIns="91425" spcFirstLastPara="1" rIns="91425" wrap="square" tIns="91425">
            <a:noAutofit/>
          </a:bodyPr>
          <a:lstStyle/>
          <a:p>
            <a:pPr indent="0" lvl="0" marL="0" marR="0" rtl="0" algn="just">
              <a:lnSpc>
                <a:spcPct val="130000"/>
              </a:lnSpc>
              <a:spcBef>
                <a:spcPts val="0"/>
              </a:spcBef>
              <a:spcAft>
                <a:spcPts val="0"/>
              </a:spcAft>
              <a:buClr>
                <a:srgbClr val="000000"/>
              </a:buClr>
              <a:buSzPts val="1600"/>
              <a:buFont typeface="Roboto"/>
              <a:buNone/>
            </a:pPr>
            <a:r>
              <a:rPr b="0" i="0" lang="pt-BR" sz="1600" u="none" cap="none" strike="noStrike">
                <a:solidFill>
                  <a:srgbClr val="000000"/>
                </a:solidFill>
                <a:latin typeface="Roboto"/>
                <a:ea typeface="Roboto"/>
                <a:cs typeface="Roboto"/>
                <a:sym typeface="Roboto"/>
              </a:rPr>
              <a:t>§ </a:t>
            </a:r>
            <a:r>
              <a:rPr b="0" i="0" lang="pt-BR" sz="1400" u="none" cap="none" strike="noStrike">
                <a:solidFill>
                  <a:srgbClr val="000000"/>
                </a:solidFill>
                <a:latin typeface="Roboto"/>
                <a:ea typeface="Roboto"/>
                <a:cs typeface="Roboto"/>
                <a:sym typeface="Roboto"/>
              </a:rPr>
              <a:t>4º-A A efetiva citação, intimação do devedor ou constrição de bens penhoráveis interrompe o prazo de prescrição, que não corre pelo tempo necessário à citação e à intimação do devedor, bem como para as formalidades da constrição patrimonial, se necessária, desde que o credor cumpra os prazos previstos na lei processual ou fixados pelo juiz.    </a:t>
            </a:r>
            <a:r>
              <a:rPr b="0" i="0" lang="pt-BR" sz="1400" u="sng" cap="none" strike="noStrike">
                <a:solidFill>
                  <a:srgbClr val="000000"/>
                </a:solidFill>
                <a:latin typeface="Roboto"/>
                <a:ea typeface="Roboto"/>
                <a:cs typeface="Roboto"/>
                <a:sym typeface="Roboto"/>
                <a:hlinkClick r:id="rId3">
                  <a:extLst>
                    <a:ext uri="{A12FA001-AC4F-418D-AE19-62706E023703}">
                      <ahyp:hlinkClr val="tx"/>
                    </a:ext>
                  </a:extLst>
                </a:hlinkClick>
              </a:rPr>
              <a:t>(Incluído pela Lei nº 14.195, de 2021)</a:t>
            </a:r>
            <a:endParaRPr b="0" i="0" sz="1400" u="none" cap="none" strike="noStrike">
              <a:solidFill>
                <a:schemeClr val="dk1"/>
              </a:solidFill>
              <a:latin typeface="Roboto"/>
              <a:ea typeface="Roboto"/>
              <a:cs typeface="Roboto"/>
              <a:sym typeface="Roboto"/>
            </a:endParaRPr>
          </a:p>
          <a:p>
            <a:pPr indent="0" lvl="0" marL="0" marR="0" rtl="0" algn="just">
              <a:lnSpc>
                <a:spcPct val="130000"/>
              </a:lnSpc>
              <a:spcBef>
                <a:spcPts val="0"/>
              </a:spcBef>
              <a:spcAft>
                <a:spcPts val="0"/>
              </a:spcAft>
              <a:buClr>
                <a:srgbClr val="000000"/>
              </a:buClr>
              <a:buSzPts val="1400"/>
              <a:buFont typeface="Roboto"/>
              <a:buNone/>
            </a:pPr>
            <a:r>
              <a:rPr b="1" i="0" lang="pt-BR" sz="1400" u="none" cap="none" strike="noStrike">
                <a:solidFill>
                  <a:srgbClr val="000000"/>
                </a:solidFill>
                <a:latin typeface="Roboto"/>
                <a:ea typeface="Roboto"/>
                <a:cs typeface="Roboto"/>
                <a:sym typeface="Roboto"/>
              </a:rPr>
              <a:t>§ 5º O juiz, depois de ouvidas as partes, no prazo de 15 (quinze) dias, poderá, de ofício, reconhecer a prescrição no curso do processo e extingui-lo, sem ônus para as partes</a:t>
            </a:r>
            <a:r>
              <a:rPr b="0" i="0" lang="pt-BR" sz="1400" u="none" cap="none" strike="noStrike">
                <a:solidFill>
                  <a:srgbClr val="000000"/>
                </a:solidFill>
                <a:latin typeface="Roboto"/>
                <a:ea typeface="Roboto"/>
                <a:cs typeface="Roboto"/>
                <a:sym typeface="Roboto"/>
              </a:rPr>
              <a:t>.    </a:t>
            </a:r>
            <a:r>
              <a:rPr b="0" i="0" lang="pt-BR" sz="1400" u="sng" cap="none" strike="noStrike">
                <a:solidFill>
                  <a:srgbClr val="000000"/>
                </a:solidFill>
                <a:latin typeface="Roboto"/>
                <a:ea typeface="Roboto"/>
                <a:cs typeface="Roboto"/>
                <a:sym typeface="Roboto"/>
                <a:hlinkClick r:id="rId4">
                  <a:extLst>
                    <a:ext uri="{A12FA001-AC4F-418D-AE19-62706E023703}">
                      <ahyp:hlinkClr val="tx"/>
                    </a:ext>
                  </a:extLst>
                </a:hlinkClick>
              </a:rPr>
              <a:t>(Redação dada pela Lei nº 14.195, de 2021)</a:t>
            </a:r>
            <a:endParaRPr b="0" i="0" sz="1400" u="none" cap="none" strike="noStrike">
              <a:solidFill>
                <a:srgbClr val="000000"/>
              </a:solidFill>
              <a:latin typeface="Roboto"/>
              <a:ea typeface="Roboto"/>
              <a:cs typeface="Roboto"/>
              <a:sym typeface="Roboto"/>
            </a:endParaRPr>
          </a:p>
          <a:p>
            <a:pPr indent="0" lvl="0" marL="0" marR="0" rtl="0" algn="just">
              <a:lnSpc>
                <a:spcPct val="130000"/>
              </a:lnSpc>
              <a:spcBef>
                <a:spcPts val="0"/>
              </a:spcBef>
              <a:spcAft>
                <a:spcPts val="0"/>
              </a:spcAft>
              <a:buClr>
                <a:srgbClr val="000000"/>
              </a:buClr>
              <a:buSzPts val="1400"/>
              <a:buFont typeface="Roboto"/>
              <a:buNone/>
            </a:pPr>
            <a:r>
              <a:rPr b="0" i="0" lang="pt-BR" sz="1400" u="none" cap="none" strike="noStrike">
                <a:solidFill>
                  <a:srgbClr val="000000"/>
                </a:solidFill>
                <a:latin typeface="Roboto"/>
                <a:ea typeface="Roboto"/>
                <a:cs typeface="Roboto"/>
                <a:sym typeface="Roboto"/>
              </a:rPr>
              <a:t>§ 6º A alegação de nulidade quanto ao procedimento previsto neste artigo somente será conhecida caso demonstrada a ocorrência de efetivo prejuízo, que será presumido apenas em caso de inexistência da intimação de que trata o § 4º deste artigo.    </a:t>
            </a:r>
            <a:r>
              <a:rPr b="0" i="0" lang="pt-BR" sz="1400" u="sng" cap="none" strike="noStrike">
                <a:solidFill>
                  <a:srgbClr val="000000"/>
                </a:solidFill>
                <a:latin typeface="Roboto"/>
                <a:ea typeface="Roboto"/>
                <a:cs typeface="Roboto"/>
                <a:sym typeface="Roboto"/>
                <a:hlinkClick r:id="rId5">
                  <a:extLst>
                    <a:ext uri="{A12FA001-AC4F-418D-AE19-62706E023703}">
                      <ahyp:hlinkClr val="tx"/>
                    </a:ext>
                  </a:extLst>
                </a:hlinkClick>
              </a:rPr>
              <a:t>(Incluído pela Lei nº 14.195, de 2021)</a:t>
            </a:r>
            <a:endParaRPr b="0" i="0" sz="1400" u="none" cap="none" strike="noStrike">
              <a:solidFill>
                <a:srgbClr val="000000"/>
              </a:solidFill>
              <a:latin typeface="Roboto"/>
              <a:ea typeface="Roboto"/>
              <a:cs typeface="Roboto"/>
              <a:sym typeface="Roboto"/>
            </a:endParaRPr>
          </a:p>
          <a:p>
            <a:pPr indent="0" lvl="0" marL="0" marR="0" rtl="0" algn="just">
              <a:lnSpc>
                <a:spcPct val="130000"/>
              </a:lnSpc>
              <a:spcBef>
                <a:spcPts val="0"/>
              </a:spcBef>
              <a:spcAft>
                <a:spcPts val="0"/>
              </a:spcAft>
              <a:buClr>
                <a:srgbClr val="000000"/>
              </a:buClr>
              <a:buSzPts val="1400"/>
              <a:buFont typeface="Roboto"/>
              <a:buNone/>
            </a:pPr>
            <a:r>
              <a:rPr b="0" i="0" lang="pt-BR" sz="1400" u="none" cap="none" strike="noStrike">
                <a:solidFill>
                  <a:srgbClr val="000000"/>
                </a:solidFill>
                <a:latin typeface="Roboto"/>
                <a:ea typeface="Roboto"/>
                <a:cs typeface="Roboto"/>
                <a:sym typeface="Roboto"/>
              </a:rPr>
              <a:t>§ </a:t>
            </a:r>
            <a:r>
              <a:rPr b="1" i="0" lang="pt-BR" sz="1400" u="none" cap="none" strike="noStrike">
                <a:solidFill>
                  <a:srgbClr val="000000"/>
                </a:solidFill>
                <a:latin typeface="Roboto"/>
                <a:ea typeface="Roboto"/>
                <a:cs typeface="Roboto"/>
                <a:sym typeface="Roboto"/>
              </a:rPr>
              <a:t>7º Aplica-se o disposto neste artigo ao cumprimento de sentença de que trata o art. 523 deste Código</a:t>
            </a:r>
            <a:endParaRPr b="1" i="0" sz="1400" u="none" cap="none" strike="noStrike">
              <a:solidFill>
                <a:schemeClr val="dk1"/>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08"/>
          <p:cNvSpPr txBox="1"/>
          <p:nvPr>
            <p:ph type="title"/>
          </p:nvPr>
        </p:nvSpPr>
        <p:spPr>
          <a:xfrm>
            <a:off x="667475" y="5378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pt-BR">
                <a:latin typeface="Roboto"/>
                <a:ea typeface="Roboto"/>
                <a:cs typeface="Roboto"/>
                <a:sym typeface="Roboto"/>
              </a:rPr>
              <a:t>EXTINÇÃO DO FEITO</a:t>
            </a:r>
            <a:endParaRPr>
              <a:latin typeface="Roboto"/>
              <a:ea typeface="Roboto"/>
              <a:cs typeface="Roboto"/>
              <a:sym typeface="Roboto"/>
            </a:endParaRPr>
          </a:p>
        </p:txBody>
      </p:sp>
      <p:sp>
        <p:nvSpPr>
          <p:cNvPr id="720" name="Google Shape;720;p108"/>
          <p:cNvSpPr txBox="1"/>
          <p:nvPr>
            <p:ph idx="1" type="body"/>
          </p:nvPr>
        </p:nvSpPr>
        <p:spPr>
          <a:xfrm>
            <a:off x="729450" y="1375725"/>
            <a:ext cx="7688700" cy="2964300"/>
          </a:xfrm>
          <a:prstGeom prst="rect">
            <a:avLst/>
          </a:prstGeom>
          <a:noFill/>
          <a:ln>
            <a:noFill/>
          </a:ln>
        </p:spPr>
        <p:txBody>
          <a:bodyPr anchorCtr="0" anchor="t" bIns="91425" lIns="91425" spcFirstLastPara="1" rIns="91425" wrap="square" tIns="91425">
            <a:normAutofit/>
          </a:bodyPr>
          <a:lstStyle/>
          <a:p>
            <a:pPr indent="0" lvl="0" marL="146050" rtl="0" algn="just">
              <a:lnSpc>
                <a:spcPct val="115000"/>
              </a:lnSpc>
              <a:spcBef>
                <a:spcPts val="0"/>
              </a:spcBef>
              <a:spcAft>
                <a:spcPts val="0"/>
              </a:spcAft>
              <a:buSzPts val="1300"/>
              <a:buNone/>
            </a:pPr>
            <a:r>
              <a:rPr b="0" i="0" lang="pt-BR" sz="1800">
                <a:solidFill>
                  <a:srgbClr val="000000"/>
                </a:solidFill>
                <a:latin typeface="Arial"/>
                <a:ea typeface="Arial"/>
                <a:cs typeface="Arial"/>
                <a:sym typeface="Arial"/>
              </a:rPr>
              <a:t> Art. 924. Extingue-se a execução quando:</a:t>
            </a:r>
            <a:endParaRPr b="0" i="0">
              <a:solidFill>
                <a:srgbClr val="000000"/>
              </a:solidFill>
              <a:latin typeface="Times New Roman"/>
              <a:ea typeface="Times New Roman"/>
              <a:cs typeface="Times New Roman"/>
              <a:sym typeface="Times New Roman"/>
            </a:endParaRPr>
          </a:p>
          <a:p>
            <a:pPr indent="0" lvl="0" marL="146050" rtl="0" algn="just">
              <a:lnSpc>
                <a:spcPct val="115000"/>
              </a:lnSpc>
              <a:spcBef>
                <a:spcPts val="0"/>
              </a:spcBef>
              <a:spcAft>
                <a:spcPts val="0"/>
              </a:spcAft>
              <a:buSzPts val="1300"/>
              <a:buNone/>
            </a:pPr>
            <a:r>
              <a:rPr b="0" i="0" lang="pt-BR" sz="1800">
                <a:solidFill>
                  <a:srgbClr val="000000"/>
                </a:solidFill>
                <a:latin typeface="Arial"/>
                <a:ea typeface="Arial"/>
                <a:cs typeface="Arial"/>
                <a:sym typeface="Arial"/>
              </a:rPr>
              <a:t>I - a petição inicial for indeferida;</a:t>
            </a:r>
            <a:endParaRPr b="0" i="0">
              <a:solidFill>
                <a:srgbClr val="000000"/>
              </a:solidFill>
              <a:latin typeface="Times New Roman"/>
              <a:ea typeface="Times New Roman"/>
              <a:cs typeface="Times New Roman"/>
              <a:sym typeface="Times New Roman"/>
            </a:endParaRPr>
          </a:p>
          <a:p>
            <a:pPr indent="0" lvl="0" marL="146050" rtl="0" algn="just">
              <a:lnSpc>
                <a:spcPct val="115000"/>
              </a:lnSpc>
              <a:spcBef>
                <a:spcPts val="0"/>
              </a:spcBef>
              <a:spcAft>
                <a:spcPts val="0"/>
              </a:spcAft>
              <a:buSzPts val="1300"/>
              <a:buNone/>
            </a:pPr>
            <a:r>
              <a:rPr b="1" i="0" lang="pt-BR" sz="1800">
                <a:solidFill>
                  <a:srgbClr val="000000"/>
                </a:solidFill>
                <a:latin typeface="Arial"/>
                <a:ea typeface="Arial"/>
                <a:cs typeface="Arial"/>
                <a:sym typeface="Arial"/>
              </a:rPr>
              <a:t>II - a obrigação for satisfeita;</a:t>
            </a:r>
            <a:endParaRPr b="1" i="0">
              <a:solidFill>
                <a:srgbClr val="000000"/>
              </a:solidFill>
              <a:latin typeface="Times New Roman"/>
              <a:ea typeface="Times New Roman"/>
              <a:cs typeface="Times New Roman"/>
              <a:sym typeface="Times New Roman"/>
            </a:endParaRPr>
          </a:p>
          <a:p>
            <a:pPr indent="0" lvl="0" marL="146050" rtl="0" algn="just">
              <a:lnSpc>
                <a:spcPct val="115000"/>
              </a:lnSpc>
              <a:spcBef>
                <a:spcPts val="0"/>
              </a:spcBef>
              <a:spcAft>
                <a:spcPts val="0"/>
              </a:spcAft>
              <a:buSzPts val="1300"/>
              <a:buNone/>
            </a:pPr>
            <a:r>
              <a:rPr b="1" i="0" lang="pt-BR" sz="1800">
                <a:solidFill>
                  <a:srgbClr val="000000"/>
                </a:solidFill>
                <a:latin typeface="Arial"/>
                <a:ea typeface="Arial"/>
                <a:cs typeface="Arial"/>
                <a:sym typeface="Arial"/>
              </a:rPr>
              <a:t>III - o executado obtiver, por qualquer outro meio, a extinção total da dívida;</a:t>
            </a:r>
            <a:endParaRPr b="1" i="0">
              <a:solidFill>
                <a:srgbClr val="000000"/>
              </a:solidFill>
              <a:latin typeface="Times New Roman"/>
              <a:ea typeface="Times New Roman"/>
              <a:cs typeface="Times New Roman"/>
              <a:sym typeface="Times New Roman"/>
            </a:endParaRPr>
          </a:p>
          <a:p>
            <a:pPr indent="0" lvl="0" marL="146050" rtl="0" algn="just">
              <a:lnSpc>
                <a:spcPct val="115000"/>
              </a:lnSpc>
              <a:spcBef>
                <a:spcPts val="0"/>
              </a:spcBef>
              <a:spcAft>
                <a:spcPts val="0"/>
              </a:spcAft>
              <a:buSzPts val="1300"/>
              <a:buNone/>
            </a:pPr>
            <a:r>
              <a:rPr b="0" i="0" lang="pt-BR" sz="1800">
                <a:solidFill>
                  <a:srgbClr val="000000"/>
                </a:solidFill>
                <a:latin typeface="Arial"/>
                <a:ea typeface="Arial"/>
                <a:cs typeface="Arial"/>
                <a:sym typeface="Arial"/>
              </a:rPr>
              <a:t>IV - o exequente renunciar ao crédito;</a:t>
            </a:r>
            <a:endParaRPr b="0" i="0">
              <a:solidFill>
                <a:srgbClr val="000000"/>
              </a:solidFill>
              <a:latin typeface="Times New Roman"/>
              <a:ea typeface="Times New Roman"/>
              <a:cs typeface="Times New Roman"/>
              <a:sym typeface="Times New Roman"/>
            </a:endParaRPr>
          </a:p>
          <a:p>
            <a:pPr indent="0" lvl="0" marL="146050" rtl="0" algn="just">
              <a:lnSpc>
                <a:spcPct val="115000"/>
              </a:lnSpc>
              <a:spcBef>
                <a:spcPts val="0"/>
              </a:spcBef>
              <a:spcAft>
                <a:spcPts val="0"/>
              </a:spcAft>
              <a:buSzPts val="1300"/>
              <a:buNone/>
            </a:pPr>
            <a:r>
              <a:rPr b="1" i="0" lang="pt-BR" sz="1800">
                <a:solidFill>
                  <a:srgbClr val="000000"/>
                </a:solidFill>
                <a:latin typeface="Arial"/>
                <a:ea typeface="Arial"/>
                <a:cs typeface="Arial"/>
                <a:sym typeface="Arial"/>
              </a:rPr>
              <a:t>V - ocorrer a prescrição intercorrente.</a:t>
            </a:r>
            <a:endParaRPr b="1" i="0">
              <a:solidFill>
                <a:srgbClr val="000000"/>
              </a:solidFill>
              <a:latin typeface="Times New Roman"/>
              <a:ea typeface="Times New Roman"/>
              <a:cs typeface="Times New Roman"/>
              <a:sym typeface="Times New Roman"/>
            </a:endParaRPr>
          </a:p>
          <a:p>
            <a:pPr indent="0" lvl="0" marL="146050" rtl="0" algn="just">
              <a:lnSpc>
                <a:spcPct val="115000"/>
              </a:lnSpc>
              <a:spcBef>
                <a:spcPts val="0"/>
              </a:spcBef>
              <a:spcAft>
                <a:spcPts val="0"/>
              </a:spcAft>
              <a:buSzPts val="1300"/>
              <a:buNone/>
            </a:pPr>
            <a:r>
              <a:rPr b="0" i="0" lang="pt-BR" sz="1800">
                <a:solidFill>
                  <a:srgbClr val="000000"/>
                </a:solidFill>
                <a:latin typeface="Arial"/>
                <a:ea typeface="Arial"/>
                <a:cs typeface="Arial"/>
                <a:sym typeface="Arial"/>
              </a:rPr>
              <a:t>Art. 925. A extinção só produz efeito quando declarada por sentença.</a:t>
            </a:r>
            <a:endParaRPr b="0" i="0">
              <a:solidFill>
                <a:srgbClr val="000000"/>
              </a:solidFill>
              <a:latin typeface="Times New Roman"/>
              <a:ea typeface="Times New Roman"/>
              <a:cs typeface="Times New Roman"/>
              <a:sym typeface="Times New Roman"/>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09"/>
          <p:cNvSpPr txBox="1"/>
          <p:nvPr>
            <p:ph type="ctrTitle"/>
          </p:nvPr>
        </p:nvSpPr>
        <p:spPr>
          <a:xfrm>
            <a:off x="729450" y="1445667"/>
            <a:ext cx="7688100" cy="1401295"/>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200"/>
              <a:buNone/>
            </a:pPr>
            <a:r>
              <a:rPr lang="pt-BR"/>
              <a:t>EXECUÇÃO FISCAL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idx="1" type="body"/>
          </p:nvPr>
        </p:nvSpPr>
        <p:spPr>
          <a:xfrm>
            <a:off x="328612" y="1150149"/>
            <a:ext cx="8068106" cy="3500431"/>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lang="pt-BR" sz="1500">
                <a:solidFill>
                  <a:srgbClr val="262626"/>
                </a:solidFill>
                <a:latin typeface="Roboto"/>
                <a:ea typeface="Roboto"/>
                <a:cs typeface="Roboto"/>
                <a:sym typeface="Roboto"/>
              </a:rPr>
              <a:t>Art. 367, CE: A imposição e a </a:t>
            </a:r>
            <a:r>
              <a:rPr b="1" lang="pt-BR" sz="1500">
                <a:solidFill>
                  <a:srgbClr val="262626"/>
                </a:solidFill>
                <a:latin typeface="Roboto"/>
                <a:ea typeface="Roboto"/>
                <a:cs typeface="Roboto"/>
                <a:sym typeface="Roboto"/>
              </a:rPr>
              <a:t>cobrança de qualquer multa</a:t>
            </a:r>
            <a:r>
              <a:rPr b="0" lang="pt-BR" sz="1500">
                <a:solidFill>
                  <a:srgbClr val="262626"/>
                </a:solidFill>
                <a:latin typeface="Roboto"/>
                <a:ea typeface="Roboto"/>
                <a:cs typeface="Roboto"/>
                <a:sym typeface="Roboto"/>
              </a:rPr>
              <a:t>, salvo no caso das condenações criminais, obedecerão às seguintes normas:</a:t>
            </a:r>
            <a:endParaRPr/>
          </a:p>
          <a:p>
            <a:pPr indent="0" lvl="0" marL="146050" rtl="0" algn="just">
              <a:lnSpc>
                <a:spcPct val="115000"/>
              </a:lnSpc>
              <a:spcBef>
                <a:spcPts val="0"/>
              </a:spcBef>
              <a:spcAft>
                <a:spcPts val="0"/>
              </a:spcAft>
              <a:buSzPts val="1300"/>
              <a:buNone/>
            </a:pPr>
            <a:r>
              <a:rPr b="0" lang="pt-BR" sz="1500">
                <a:solidFill>
                  <a:srgbClr val="262626"/>
                </a:solidFill>
                <a:latin typeface="Roboto"/>
                <a:ea typeface="Roboto"/>
                <a:cs typeface="Roboto"/>
                <a:sym typeface="Roboto"/>
              </a:rPr>
              <a:t>[…]</a:t>
            </a:r>
            <a:endParaRPr/>
          </a:p>
          <a:p>
            <a:pPr indent="0" lvl="0" marL="146050" rtl="0" algn="just">
              <a:lnSpc>
                <a:spcPct val="115000"/>
              </a:lnSpc>
              <a:spcBef>
                <a:spcPts val="0"/>
              </a:spcBef>
              <a:spcAft>
                <a:spcPts val="0"/>
              </a:spcAft>
              <a:buSzPts val="1300"/>
              <a:buNone/>
            </a:pPr>
            <a:r>
              <a:rPr b="0" lang="pt-BR" sz="1500">
                <a:solidFill>
                  <a:srgbClr val="262626"/>
                </a:solidFill>
                <a:latin typeface="Roboto"/>
                <a:ea typeface="Roboto"/>
                <a:cs typeface="Roboto"/>
                <a:sym typeface="Roboto"/>
              </a:rPr>
              <a:t>III – Se o eleitor não satisfizer o pagamento no prazo de 30 (trinta) dias, </a:t>
            </a:r>
            <a:r>
              <a:rPr b="1" lang="pt-BR" sz="1500">
                <a:solidFill>
                  <a:srgbClr val="262626"/>
                </a:solidFill>
                <a:latin typeface="Roboto"/>
                <a:ea typeface="Roboto"/>
                <a:cs typeface="Roboto"/>
                <a:sym typeface="Roboto"/>
              </a:rPr>
              <a:t>será considerada dívida líquida e certa, para efeito de cobrança mediante executivo fiscal,</a:t>
            </a:r>
            <a:r>
              <a:rPr b="0" lang="pt-BR" sz="1500">
                <a:solidFill>
                  <a:srgbClr val="262626"/>
                </a:solidFill>
                <a:latin typeface="Roboto"/>
                <a:ea typeface="Roboto"/>
                <a:cs typeface="Roboto"/>
                <a:sym typeface="Roboto"/>
              </a:rPr>
              <a:t> a que fôr inscrita em livro próprio no Cartório Eleitoral;</a:t>
            </a:r>
            <a:endParaRPr/>
          </a:p>
          <a:p>
            <a:pPr indent="0" lvl="0" marL="146050" rtl="0" algn="just">
              <a:lnSpc>
                <a:spcPct val="115000"/>
              </a:lnSpc>
              <a:spcBef>
                <a:spcPts val="0"/>
              </a:spcBef>
              <a:spcAft>
                <a:spcPts val="0"/>
              </a:spcAft>
              <a:buSzPts val="1300"/>
              <a:buNone/>
            </a:pPr>
            <a:r>
              <a:rPr b="0" lang="pt-BR" sz="1500">
                <a:solidFill>
                  <a:srgbClr val="262626"/>
                </a:solidFill>
                <a:latin typeface="Roboto"/>
                <a:ea typeface="Roboto"/>
                <a:cs typeface="Roboto"/>
                <a:sym typeface="Roboto"/>
              </a:rPr>
              <a:t>IV – A cobrança judicial da dívida será feita por ação executiva na forma prevista para a cobrança da dívida ativa da Fazenda Pública, correndo a ação perante os juízos eleitorais;</a:t>
            </a:r>
            <a:endParaRPr/>
          </a:p>
          <a:p>
            <a:pPr indent="0" lvl="0" marL="146050" rtl="0" algn="just">
              <a:lnSpc>
                <a:spcPct val="115000"/>
              </a:lnSpc>
              <a:spcBef>
                <a:spcPts val="0"/>
              </a:spcBef>
              <a:spcAft>
                <a:spcPts val="0"/>
              </a:spcAft>
              <a:buSzPts val="1300"/>
              <a:buNone/>
            </a:pPr>
            <a:r>
              <a:rPr b="0" lang="pt-BR" sz="1500">
                <a:solidFill>
                  <a:srgbClr val="262626"/>
                </a:solidFill>
                <a:latin typeface="Roboto"/>
                <a:ea typeface="Roboto"/>
                <a:cs typeface="Roboto"/>
                <a:sym typeface="Roboto"/>
              </a:rPr>
              <a:t>[…]</a:t>
            </a:r>
            <a:endParaRPr/>
          </a:p>
          <a:p>
            <a:pPr indent="0" lvl="0" marL="146050" rtl="0" algn="just">
              <a:lnSpc>
                <a:spcPct val="115000"/>
              </a:lnSpc>
              <a:spcBef>
                <a:spcPts val="0"/>
              </a:spcBef>
              <a:spcAft>
                <a:spcPts val="0"/>
              </a:spcAft>
              <a:buSzPts val="1300"/>
              <a:buNone/>
            </a:pPr>
            <a:r>
              <a:rPr b="0" lang="pt-BR" sz="1500">
                <a:solidFill>
                  <a:srgbClr val="262626"/>
                </a:solidFill>
                <a:latin typeface="Roboto"/>
                <a:ea typeface="Roboto"/>
                <a:cs typeface="Roboto"/>
                <a:sym typeface="Roboto"/>
              </a:rPr>
              <a:t>§ 1º </a:t>
            </a:r>
            <a:r>
              <a:rPr b="1" lang="pt-BR" sz="1500">
                <a:solidFill>
                  <a:srgbClr val="262626"/>
                </a:solidFill>
                <a:latin typeface="Roboto"/>
                <a:ea typeface="Roboto"/>
                <a:cs typeface="Roboto"/>
                <a:sym typeface="Roboto"/>
              </a:rPr>
              <a:t>As multas aplicadas pelos Tribunais Eleitorais serão consideradas líquidas e certas, para efeito de cobrança mediante executivo fiscal </a:t>
            </a:r>
            <a:r>
              <a:rPr b="0" lang="pt-BR" sz="1500">
                <a:solidFill>
                  <a:srgbClr val="262626"/>
                </a:solidFill>
                <a:latin typeface="Roboto"/>
                <a:ea typeface="Roboto"/>
                <a:cs typeface="Roboto"/>
                <a:sym typeface="Roboto"/>
              </a:rPr>
              <a:t>desde que inscritas em livro próprio na Secretaria do Tribunal competente. (Incluído pela Lei nº 4.961, de 4.5.1966)</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10"/>
          <p:cNvSpPr txBox="1"/>
          <p:nvPr>
            <p:ph idx="1" type="body"/>
          </p:nvPr>
        </p:nvSpPr>
        <p:spPr>
          <a:xfrm>
            <a:off x="721111" y="1174595"/>
            <a:ext cx="7753815" cy="2988527"/>
          </a:xfrm>
          <a:prstGeom prst="rect">
            <a:avLst/>
          </a:prstGeom>
          <a:noFill/>
          <a:ln>
            <a:noFill/>
          </a:ln>
        </p:spPr>
        <p:txBody>
          <a:bodyPr anchorCtr="0" anchor="t" bIns="91425" lIns="91425" spcFirstLastPara="1" rIns="91425" wrap="square" tIns="91425">
            <a:normAutofit lnSpcReduction="10000"/>
          </a:bodyPr>
          <a:lstStyle/>
          <a:p>
            <a:pPr indent="0" lvl="0" marL="146050" rtl="0" algn="just">
              <a:lnSpc>
                <a:spcPct val="115000"/>
              </a:lnSpc>
              <a:spcBef>
                <a:spcPts val="0"/>
              </a:spcBef>
              <a:spcAft>
                <a:spcPts val="0"/>
              </a:spcAft>
              <a:buSzPts val="1300"/>
              <a:buNone/>
            </a:pPr>
            <a:r>
              <a:rPr lang="pt-BR" sz="2500">
                <a:solidFill>
                  <a:srgbClr val="262626"/>
                </a:solidFill>
                <a:latin typeface="Roboto"/>
                <a:ea typeface="Roboto"/>
                <a:cs typeface="Roboto"/>
                <a:sym typeface="Roboto"/>
              </a:rPr>
              <a:t>A lei de execução fiscal prevê a aplicação subsidiária do CPC:</a:t>
            </a:r>
            <a:endParaRPr/>
          </a:p>
          <a:p>
            <a:pPr indent="0" lvl="0" marL="146050" rtl="0" algn="just">
              <a:lnSpc>
                <a:spcPct val="115000"/>
              </a:lnSpc>
              <a:spcBef>
                <a:spcPts val="0"/>
              </a:spcBef>
              <a:spcAft>
                <a:spcPts val="0"/>
              </a:spcAft>
              <a:buSzPts val="1300"/>
              <a:buNone/>
            </a:pPr>
            <a:r>
              <a:t/>
            </a:r>
            <a:endParaRPr sz="25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2400">
                <a:solidFill>
                  <a:srgbClr val="000000"/>
                </a:solidFill>
                <a:latin typeface="Roboto"/>
                <a:ea typeface="Roboto"/>
                <a:cs typeface="Roboto"/>
                <a:sym typeface="Roboto"/>
              </a:rPr>
              <a:t>Art. 4º, §2º: À Dívida Ativa da Fazenda Pública, de qualquer natureza, aplicam-se as normas relativas à responsabilidade prevista na </a:t>
            </a:r>
            <a:r>
              <a:rPr b="1" i="0" lang="pt-BR" sz="2400">
                <a:solidFill>
                  <a:srgbClr val="000000"/>
                </a:solidFill>
                <a:latin typeface="Roboto"/>
                <a:ea typeface="Roboto"/>
                <a:cs typeface="Roboto"/>
                <a:sym typeface="Roboto"/>
              </a:rPr>
              <a:t>legislação</a:t>
            </a:r>
            <a:r>
              <a:rPr b="0" i="0" lang="pt-BR" sz="2400">
                <a:solidFill>
                  <a:srgbClr val="000000"/>
                </a:solidFill>
                <a:latin typeface="Roboto"/>
                <a:ea typeface="Roboto"/>
                <a:cs typeface="Roboto"/>
                <a:sym typeface="Roboto"/>
              </a:rPr>
              <a:t> tributária, </a:t>
            </a:r>
            <a:r>
              <a:rPr b="1" i="0" lang="pt-BR" sz="2400">
                <a:solidFill>
                  <a:srgbClr val="000000"/>
                </a:solidFill>
                <a:latin typeface="Roboto"/>
                <a:ea typeface="Roboto"/>
                <a:cs typeface="Roboto"/>
                <a:sym typeface="Roboto"/>
              </a:rPr>
              <a:t>civil</a:t>
            </a:r>
            <a:r>
              <a:rPr b="0" i="0" lang="pt-BR" sz="2400">
                <a:solidFill>
                  <a:srgbClr val="000000"/>
                </a:solidFill>
                <a:latin typeface="Roboto"/>
                <a:ea typeface="Roboto"/>
                <a:cs typeface="Roboto"/>
                <a:sym typeface="Roboto"/>
              </a:rPr>
              <a:t> e comercial.</a:t>
            </a:r>
            <a:endParaRPr sz="2400">
              <a:solidFill>
                <a:srgbClr val="262626"/>
              </a:solidFill>
              <a:latin typeface="Roboto"/>
              <a:ea typeface="Roboto"/>
              <a:cs typeface="Roboto"/>
              <a:sym typeface="Roboto"/>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11"/>
          <p:cNvSpPr txBox="1"/>
          <p:nvPr>
            <p:ph idx="1" type="body"/>
          </p:nvPr>
        </p:nvSpPr>
        <p:spPr>
          <a:xfrm>
            <a:off x="341972" y="564995"/>
            <a:ext cx="8094798" cy="3871275"/>
          </a:xfrm>
          <a:prstGeom prst="rect">
            <a:avLst/>
          </a:prstGeom>
          <a:noFill/>
          <a:ln>
            <a:noFill/>
          </a:ln>
        </p:spPr>
        <p:txBody>
          <a:bodyPr anchorCtr="0" anchor="t" bIns="91425" lIns="91425" spcFirstLastPara="1" rIns="91425" wrap="square" tIns="91425">
            <a:normAutofit fontScale="25000" lnSpcReduction="20000"/>
          </a:bodyPr>
          <a:lstStyle/>
          <a:p>
            <a:pPr indent="0" lvl="0" marL="146050" rtl="0" algn="just">
              <a:lnSpc>
                <a:spcPct val="115000"/>
              </a:lnSpc>
              <a:spcBef>
                <a:spcPts val="0"/>
              </a:spcBef>
              <a:spcAft>
                <a:spcPts val="0"/>
              </a:spcAft>
              <a:buSzPct val="64999"/>
              <a:buNone/>
            </a:pPr>
            <a:r>
              <a:rPr b="1" lang="pt-BR" sz="8000">
                <a:solidFill>
                  <a:srgbClr val="262626"/>
                </a:solidFill>
                <a:latin typeface="Roboto"/>
                <a:ea typeface="Roboto"/>
                <a:cs typeface="Roboto"/>
                <a:sym typeface="Roboto"/>
              </a:rPr>
              <a:t>DIFERENÇAS DA EXECUÇÃO FISCAL PARA CUMPRIMENTO DE SENTENÇA</a:t>
            </a:r>
            <a:endParaRPr/>
          </a:p>
          <a:p>
            <a:pPr indent="0" lvl="0" marL="146050" rtl="0" algn="just">
              <a:lnSpc>
                <a:spcPct val="115000"/>
              </a:lnSpc>
              <a:spcBef>
                <a:spcPts val="0"/>
              </a:spcBef>
              <a:spcAft>
                <a:spcPts val="0"/>
              </a:spcAft>
              <a:buSzPct val="64999"/>
              <a:buNone/>
            </a:pPr>
            <a:r>
              <a:t/>
            </a:r>
            <a:endParaRPr sz="8000">
              <a:solidFill>
                <a:srgbClr val="262626"/>
              </a:solidFill>
              <a:latin typeface="Roboto"/>
              <a:ea typeface="Roboto"/>
              <a:cs typeface="Roboto"/>
              <a:sym typeface="Roboto"/>
            </a:endParaRPr>
          </a:p>
          <a:p>
            <a:pPr indent="-311150" lvl="0" marL="457200" rtl="0" algn="just">
              <a:lnSpc>
                <a:spcPct val="115000"/>
              </a:lnSpc>
              <a:spcBef>
                <a:spcPts val="0"/>
              </a:spcBef>
              <a:spcAft>
                <a:spcPts val="0"/>
              </a:spcAft>
              <a:buSzPct val="64999"/>
              <a:buChar char="●"/>
            </a:pPr>
            <a:r>
              <a:rPr lang="pt-BR" sz="8000">
                <a:solidFill>
                  <a:srgbClr val="262626"/>
                </a:solidFill>
                <a:latin typeface="Roboto"/>
                <a:ea typeface="Roboto"/>
                <a:cs typeface="Roboto"/>
                <a:sym typeface="Roboto"/>
              </a:rPr>
              <a:t>Lei 6830/80.</a:t>
            </a:r>
            <a:endParaRPr/>
          </a:p>
          <a:p>
            <a:pPr indent="-311150" lvl="0" marL="457200" rtl="0" algn="just">
              <a:lnSpc>
                <a:spcPct val="115000"/>
              </a:lnSpc>
              <a:spcBef>
                <a:spcPts val="0"/>
              </a:spcBef>
              <a:spcAft>
                <a:spcPts val="0"/>
              </a:spcAft>
              <a:buSzPct val="64999"/>
              <a:buChar char="●"/>
            </a:pPr>
            <a:r>
              <a:rPr lang="pt-BR" sz="8000">
                <a:solidFill>
                  <a:srgbClr val="262626"/>
                </a:solidFill>
                <a:latin typeface="Roboto"/>
                <a:ea typeface="Roboto"/>
                <a:cs typeface="Roboto"/>
                <a:sym typeface="Roboto"/>
              </a:rPr>
              <a:t>A execução fiscal é um  procedimento que parte de um título executivo extrajudicial – Certidão de Dívida Ativa. Ela é inclusive a petição inicial</a:t>
            </a:r>
            <a:endParaRPr/>
          </a:p>
          <a:p>
            <a:pPr indent="0" lvl="0" marL="146050" rtl="0" algn="just">
              <a:lnSpc>
                <a:spcPct val="115000"/>
              </a:lnSpc>
              <a:spcBef>
                <a:spcPts val="0"/>
              </a:spcBef>
              <a:spcAft>
                <a:spcPts val="0"/>
              </a:spcAft>
              <a:buSzPct val="64999"/>
              <a:buNone/>
            </a:pPr>
            <a:r>
              <a:t/>
            </a:r>
            <a:endParaRPr sz="8000">
              <a:solidFill>
                <a:srgbClr val="262626"/>
              </a:solidFill>
              <a:latin typeface="Roboto"/>
              <a:ea typeface="Roboto"/>
              <a:cs typeface="Roboto"/>
              <a:sym typeface="Roboto"/>
            </a:endParaRPr>
          </a:p>
          <a:p>
            <a:pPr indent="-311150" lvl="0" marL="457200" rtl="0" algn="just">
              <a:lnSpc>
                <a:spcPct val="115000"/>
              </a:lnSpc>
              <a:spcBef>
                <a:spcPts val="0"/>
              </a:spcBef>
              <a:spcAft>
                <a:spcPts val="0"/>
              </a:spcAft>
              <a:buSzPct val="64999"/>
              <a:buChar char="●"/>
            </a:pPr>
            <a:r>
              <a:rPr lang="pt-BR" sz="8000">
                <a:solidFill>
                  <a:srgbClr val="262626"/>
                </a:solidFill>
                <a:latin typeface="Roboto"/>
                <a:ea typeface="Roboto"/>
                <a:cs typeface="Roboto"/>
                <a:sym typeface="Roboto"/>
              </a:rPr>
              <a:t>A execução  fiscal se faz em autos diferentes daqueles que originou o débito.</a:t>
            </a:r>
            <a:endParaRPr/>
          </a:p>
          <a:p>
            <a:pPr indent="0" lvl="0" marL="146050" rtl="0" algn="just">
              <a:lnSpc>
                <a:spcPct val="115000"/>
              </a:lnSpc>
              <a:spcBef>
                <a:spcPts val="0"/>
              </a:spcBef>
              <a:spcAft>
                <a:spcPts val="0"/>
              </a:spcAft>
              <a:buSzPct val="64999"/>
              <a:buNone/>
            </a:pPr>
            <a:r>
              <a:t/>
            </a:r>
            <a:endParaRPr sz="8000">
              <a:solidFill>
                <a:srgbClr val="262626"/>
              </a:solidFill>
              <a:latin typeface="Roboto"/>
              <a:ea typeface="Roboto"/>
              <a:cs typeface="Roboto"/>
              <a:sym typeface="Roboto"/>
            </a:endParaRPr>
          </a:p>
          <a:p>
            <a:pPr indent="-311150" lvl="0" marL="457200" rtl="0" algn="just">
              <a:lnSpc>
                <a:spcPct val="115000"/>
              </a:lnSpc>
              <a:spcBef>
                <a:spcPts val="0"/>
              </a:spcBef>
              <a:spcAft>
                <a:spcPts val="0"/>
              </a:spcAft>
              <a:buSzPct val="64999"/>
              <a:buChar char="●"/>
            </a:pPr>
            <a:r>
              <a:rPr lang="pt-BR" sz="8000">
                <a:solidFill>
                  <a:srgbClr val="262626"/>
                </a:solidFill>
                <a:latin typeface="Roboto"/>
                <a:ea typeface="Roboto"/>
                <a:cs typeface="Roboto"/>
                <a:sym typeface="Roboto"/>
              </a:rPr>
              <a:t>É um procedimento sujeito a embargos de execução.</a:t>
            </a:r>
            <a:endParaRPr/>
          </a:p>
          <a:p>
            <a:pPr indent="-311150" lvl="0" marL="457200" rtl="0" algn="just">
              <a:lnSpc>
                <a:spcPct val="115000"/>
              </a:lnSpc>
              <a:spcBef>
                <a:spcPts val="0"/>
              </a:spcBef>
              <a:spcAft>
                <a:spcPts val="0"/>
              </a:spcAft>
              <a:buSzPct val="64999"/>
              <a:buChar char="●"/>
            </a:pPr>
            <a:r>
              <a:rPr lang="pt-BR" sz="8000">
                <a:solidFill>
                  <a:srgbClr val="262626"/>
                </a:solidFill>
                <a:latin typeface="Roboto"/>
                <a:ea typeface="Roboto"/>
                <a:cs typeface="Roboto"/>
                <a:sym typeface="Roboto"/>
              </a:rPr>
              <a:t>A CDA pode ser desconstituída.</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12"/>
          <p:cNvSpPr txBox="1"/>
          <p:nvPr>
            <p:ph idx="1" type="body"/>
          </p:nvPr>
        </p:nvSpPr>
        <p:spPr>
          <a:xfrm>
            <a:off x="520390" y="884092"/>
            <a:ext cx="7974238" cy="4016484"/>
          </a:xfrm>
          <a:prstGeom prst="rect">
            <a:avLst/>
          </a:prstGeom>
          <a:noFill/>
          <a:ln>
            <a:noFill/>
          </a:ln>
        </p:spPr>
        <p:txBody>
          <a:bodyPr anchorCtr="0" anchor="ctr" bIns="45700" lIns="91425" spcFirstLastPara="1" rIns="91425" wrap="square" tIns="45700">
            <a:spAutoFit/>
          </a:bodyPr>
          <a:lstStyle/>
          <a:p>
            <a:pPr indent="166688" lvl="0" marL="0" marR="0" rtl="0" algn="l">
              <a:lnSpc>
                <a:spcPct val="100000"/>
              </a:lnSpc>
              <a:spcBef>
                <a:spcPts val="0"/>
              </a:spcBef>
              <a:spcAft>
                <a:spcPts val="0"/>
              </a:spcAft>
              <a:buClr>
                <a:srgbClr val="000000"/>
              </a:buClr>
              <a:buSzPts val="2000"/>
              <a:buFont typeface="Lato"/>
              <a:buNone/>
            </a:pPr>
            <a:r>
              <a:rPr b="0" i="0" lang="pt-BR" sz="2000" u="none" cap="none" strike="noStrike">
                <a:solidFill>
                  <a:srgbClr val="000000"/>
                </a:solidFill>
                <a:latin typeface="Roboto"/>
                <a:ea typeface="Roboto"/>
                <a:cs typeface="Roboto"/>
                <a:sym typeface="Roboto"/>
              </a:rPr>
              <a:t>Art. 7º - O </a:t>
            </a:r>
            <a:r>
              <a:rPr b="1" i="0" lang="pt-BR" sz="2000" u="none" cap="none" strike="noStrike">
                <a:solidFill>
                  <a:srgbClr val="FF0000"/>
                </a:solidFill>
                <a:latin typeface="Roboto"/>
                <a:ea typeface="Roboto"/>
                <a:cs typeface="Roboto"/>
                <a:sym typeface="Roboto"/>
              </a:rPr>
              <a:t>despacho do Juiz que deferir a inicial importa em ordem para</a:t>
            </a:r>
            <a:r>
              <a:rPr b="0" i="0" lang="pt-BR" sz="2000" u="none" cap="none" strike="noStrike">
                <a:solidFill>
                  <a:srgbClr val="000000"/>
                </a:solidFill>
                <a:latin typeface="Roboto"/>
                <a:ea typeface="Roboto"/>
                <a:cs typeface="Roboto"/>
                <a:sym typeface="Roboto"/>
              </a:rPr>
              <a:t>:</a:t>
            </a:r>
            <a:endParaRPr b="0" i="0" sz="2000" u="none" cap="none" strike="noStrike">
              <a:solidFill>
                <a:schemeClr val="dk1"/>
              </a:solidFill>
              <a:latin typeface="Roboto"/>
              <a:ea typeface="Roboto"/>
              <a:cs typeface="Roboto"/>
              <a:sym typeface="Roboto"/>
            </a:endParaRPr>
          </a:p>
          <a:p>
            <a:pPr indent="166688" lvl="0" marL="0" marR="0" rtl="0" algn="l">
              <a:lnSpc>
                <a:spcPct val="100000"/>
              </a:lnSpc>
              <a:spcBef>
                <a:spcPts val="0"/>
              </a:spcBef>
              <a:spcAft>
                <a:spcPts val="0"/>
              </a:spcAft>
              <a:buClr>
                <a:srgbClr val="000000"/>
              </a:buClr>
              <a:buSzPts val="2000"/>
              <a:buFont typeface="Lato"/>
              <a:buNone/>
            </a:pPr>
            <a:r>
              <a:rPr b="0" i="0" lang="pt-BR" sz="2000" u="none" cap="none" strike="noStrike">
                <a:solidFill>
                  <a:srgbClr val="000000"/>
                </a:solidFill>
                <a:latin typeface="Roboto"/>
                <a:ea typeface="Roboto"/>
                <a:cs typeface="Roboto"/>
                <a:sym typeface="Roboto"/>
              </a:rPr>
              <a:t>I - citação, pelas sucessivas modalidades previstas no artigo 8º;</a:t>
            </a:r>
            <a:endParaRPr b="0" i="0" sz="2000" u="none" cap="none" strike="noStrike">
              <a:solidFill>
                <a:schemeClr val="dk1"/>
              </a:solidFill>
              <a:latin typeface="Roboto"/>
              <a:ea typeface="Roboto"/>
              <a:cs typeface="Roboto"/>
              <a:sym typeface="Roboto"/>
            </a:endParaRPr>
          </a:p>
          <a:p>
            <a:pPr indent="166688" lvl="0" marL="0" marR="0" rtl="0" algn="l">
              <a:lnSpc>
                <a:spcPct val="100000"/>
              </a:lnSpc>
              <a:spcBef>
                <a:spcPts val="0"/>
              </a:spcBef>
              <a:spcAft>
                <a:spcPts val="0"/>
              </a:spcAft>
              <a:buClr>
                <a:srgbClr val="000000"/>
              </a:buClr>
              <a:buSzPts val="2000"/>
              <a:buFont typeface="Lato"/>
              <a:buNone/>
            </a:pPr>
            <a:r>
              <a:rPr b="0" i="0" lang="pt-BR" sz="2000" u="none" cap="none" strike="noStrike">
                <a:solidFill>
                  <a:srgbClr val="000000"/>
                </a:solidFill>
                <a:latin typeface="Roboto"/>
                <a:ea typeface="Roboto"/>
                <a:cs typeface="Roboto"/>
                <a:sym typeface="Roboto"/>
              </a:rPr>
              <a:t>II - penhora, se não for paga a dívida, nem garantida a execução, por meio de depósito ou fiança;</a:t>
            </a:r>
            <a:endParaRPr b="0" i="0" sz="2000" u="none" cap="none" strike="noStrike">
              <a:solidFill>
                <a:schemeClr val="dk1"/>
              </a:solidFill>
              <a:latin typeface="Roboto"/>
              <a:ea typeface="Roboto"/>
              <a:cs typeface="Roboto"/>
              <a:sym typeface="Roboto"/>
            </a:endParaRPr>
          </a:p>
          <a:p>
            <a:pPr indent="166688" lvl="0" marL="0" marR="0" rtl="0" algn="l">
              <a:lnSpc>
                <a:spcPct val="100000"/>
              </a:lnSpc>
              <a:spcBef>
                <a:spcPts val="0"/>
              </a:spcBef>
              <a:spcAft>
                <a:spcPts val="0"/>
              </a:spcAft>
              <a:buClr>
                <a:srgbClr val="000000"/>
              </a:buClr>
              <a:buSzPts val="2000"/>
              <a:buFont typeface="Lato"/>
              <a:buNone/>
            </a:pPr>
            <a:r>
              <a:rPr b="0" i="0" lang="pt-BR" sz="2000" u="none" cap="none" strike="noStrike">
                <a:solidFill>
                  <a:srgbClr val="000000"/>
                </a:solidFill>
                <a:latin typeface="Roboto"/>
                <a:ea typeface="Roboto"/>
                <a:cs typeface="Roboto"/>
                <a:sym typeface="Roboto"/>
              </a:rPr>
              <a:t>II - penhora, se não for paga a dívida, nem garantida a execução, por meio de depósito, fiança ou seguro garantia;  </a:t>
            </a:r>
            <a:endParaRPr/>
          </a:p>
          <a:p>
            <a:pPr indent="166688" lvl="0" marL="0" marR="0" rtl="0" algn="l">
              <a:lnSpc>
                <a:spcPct val="100000"/>
              </a:lnSpc>
              <a:spcBef>
                <a:spcPts val="0"/>
              </a:spcBef>
              <a:spcAft>
                <a:spcPts val="0"/>
              </a:spcAft>
              <a:buClr>
                <a:srgbClr val="000000"/>
              </a:buClr>
              <a:buSzPts val="2000"/>
              <a:buFont typeface="Lato"/>
              <a:buNone/>
            </a:pPr>
            <a:r>
              <a:rPr b="0" i="0" lang="pt-BR" sz="2000" u="none" cap="none" strike="noStrike">
                <a:solidFill>
                  <a:srgbClr val="000000"/>
                </a:solidFill>
                <a:latin typeface="Roboto"/>
                <a:ea typeface="Roboto"/>
                <a:cs typeface="Roboto"/>
                <a:sym typeface="Roboto"/>
              </a:rPr>
              <a:t>III - arresto, se o executado não tiver domicílio ou dele se ocultar;</a:t>
            </a:r>
            <a:endParaRPr b="0" i="0" sz="2000" u="none" cap="none" strike="noStrike">
              <a:solidFill>
                <a:schemeClr val="dk1"/>
              </a:solidFill>
              <a:latin typeface="Roboto"/>
              <a:ea typeface="Roboto"/>
              <a:cs typeface="Roboto"/>
              <a:sym typeface="Roboto"/>
            </a:endParaRPr>
          </a:p>
          <a:p>
            <a:pPr indent="166688" lvl="0" marL="0" marR="0" rtl="0" algn="l">
              <a:lnSpc>
                <a:spcPct val="100000"/>
              </a:lnSpc>
              <a:spcBef>
                <a:spcPts val="0"/>
              </a:spcBef>
              <a:spcAft>
                <a:spcPts val="0"/>
              </a:spcAft>
              <a:buClr>
                <a:srgbClr val="000000"/>
              </a:buClr>
              <a:buSzPts val="2000"/>
              <a:buFont typeface="Lato"/>
              <a:buNone/>
            </a:pPr>
            <a:r>
              <a:rPr b="0" i="0" lang="pt-BR" sz="2000" u="none" cap="none" strike="noStrike">
                <a:solidFill>
                  <a:srgbClr val="000000"/>
                </a:solidFill>
                <a:latin typeface="Roboto"/>
                <a:ea typeface="Roboto"/>
                <a:cs typeface="Roboto"/>
                <a:sym typeface="Roboto"/>
              </a:rPr>
              <a:t>IV - registro da penhora ou do arresto, independentemente do pagamento de custas ou outras despesas, observado o disposto no artigo 14; e</a:t>
            </a:r>
            <a:endParaRPr b="0" i="0" sz="2000" u="none" cap="none" strike="noStrike">
              <a:solidFill>
                <a:schemeClr val="dk1"/>
              </a:solidFill>
              <a:latin typeface="Roboto"/>
              <a:ea typeface="Roboto"/>
              <a:cs typeface="Roboto"/>
              <a:sym typeface="Roboto"/>
            </a:endParaRPr>
          </a:p>
          <a:p>
            <a:pPr indent="166688" lvl="0" marL="0" marR="0" rtl="0" algn="l">
              <a:lnSpc>
                <a:spcPct val="100000"/>
              </a:lnSpc>
              <a:spcBef>
                <a:spcPts val="0"/>
              </a:spcBef>
              <a:spcAft>
                <a:spcPts val="0"/>
              </a:spcAft>
              <a:buClr>
                <a:srgbClr val="000000"/>
              </a:buClr>
              <a:buSzPts val="2000"/>
              <a:buFont typeface="Lato"/>
              <a:buNone/>
            </a:pPr>
            <a:r>
              <a:rPr b="0" i="0" lang="pt-BR" sz="2000" u="none" cap="none" strike="noStrike">
                <a:solidFill>
                  <a:srgbClr val="000000"/>
                </a:solidFill>
                <a:latin typeface="Roboto"/>
                <a:ea typeface="Roboto"/>
                <a:cs typeface="Roboto"/>
                <a:sym typeface="Roboto"/>
              </a:rPr>
              <a:t>V - avaliação dos bens penhorados ou arrestados.</a:t>
            </a:r>
            <a:endParaRPr/>
          </a:p>
          <a:p>
            <a:pPr indent="166688" lvl="0" marL="0" marR="0" rtl="0" algn="l">
              <a:lnSpc>
                <a:spcPct val="100000"/>
              </a:lnSpc>
              <a:spcBef>
                <a:spcPts val="0"/>
              </a:spcBef>
              <a:spcAft>
                <a:spcPts val="0"/>
              </a:spcAft>
              <a:buClr>
                <a:schemeClr val="dk1"/>
              </a:buClr>
              <a:buSzPts val="1500"/>
              <a:buFont typeface="Lato"/>
              <a:buNone/>
            </a:pPr>
            <a:r>
              <a:t/>
            </a:r>
            <a:endParaRPr b="0" i="0" sz="1500" u="none" cap="none" strike="noStrike">
              <a:solidFill>
                <a:schemeClr val="dk1"/>
              </a:solidFill>
              <a:latin typeface="Roboto"/>
              <a:ea typeface="Roboto"/>
              <a:cs typeface="Roboto"/>
              <a:sym typeface="Roboto"/>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13"/>
          <p:cNvSpPr txBox="1"/>
          <p:nvPr>
            <p:ph idx="1" type="body"/>
          </p:nvPr>
        </p:nvSpPr>
        <p:spPr>
          <a:xfrm>
            <a:off x="827793" y="1464525"/>
            <a:ext cx="7052402" cy="1785104"/>
          </a:xfrm>
          <a:prstGeom prst="rect">
            <a:avLst/>
          </a:prstGeom>
          <a:noFill/>
          <a:ln>
            <a:noFill/>
          </a:ln>
        </p:spPr>
        <p:txBody>
          <a:bodyPr anchorCtr="0" anchor="ctr" bIns="45700" lIns="91425" spcFirstLastPara="1" rIns="91425" wrap="square" tIns="45700">
            <a:spAutoFit/>
          </a:bodyPr>
          <a:lstStyle/>
          <a:p>
            <a:pPr indent="166688" lvl="0" marL="0" marR="0" rtl="0" algn="l">
              <a:lnSpc>
                <a:spcPct val="100000"/>
              </a:lnSpc>
              <a:spcBef>
                <a:spcPts val="0"/>
              </a:spcBef>
              <a:spcAft>
                <a:spcPts val="0"/>
              </a:spcAft>
              <a:buClr>
                <a:srgbClr val="000000"/>
              </a:buClr>
              <a:buSzPts val="2200"/>
              <a:buFont typeface="Lato"/>
              <a:buNone/>
            </a:pPr>
            <a:r>
              <a:rPr b="0" i="0" lang="pt-BR" sz="2200" u="none" cap="none" strike="noStrike">
                <a:solidFill>
                  <a:srgbClr val="000000"/>
                </a:solidFill>
                <a:latin typeface="Roboto"/>
                <a:ea typeface="Roboto"/>
                <a:cs typeface="Roboto"/>
                <a:sym typeface="Roboto"/>
              </a:rPr>
              <a:t>Art. 8º - O executado será citado para, </a:t>
            </a:r>
            <a:r>
              <a:rPr b="1" i="0" lang="pt-BR" sz="2200" u="none" cap="none" strike="noStrike">
                <a:solidFill>
                  <a:srgbClr val="000000"/>
                </a:solidFill>
                <a:latin typeface="Roboto"/>
                <a:ea typeface="Roboto"/>
                <a:cs typeface="Roboto"/>
                <a:sym typeface="Roboto"/>
              </a:rPr>
              <a:t>no prazo de 5 (cinco) dias</a:t>
            </a:r>
            <a:r>
              <a:rPr b="0" i="0" lang="pt-BR" sz="2200" u="none" cap="none" strike="noStrike">
                <a:solidFill>
                  <a:srgbClr val="000000"/>
                </a:solidFill>
                <a:latin typeface="Roboto"/>
                <a:ea typeface="Roboto"/>
                <a:cs typeface="Roboto"/>
                <a:sym typeface="Roboto"/>
              </a:rPr>
              <a:t>, pagar a dívida com os juros e multa de mora e encargos indicados na Certidão de Dívida Ativa, ou garantir a execução, observadas as seguintes normas: (normas de citação)</a:t>
            </a:r>
            <a:endParaRPr b="0" i="0" sz="2200" u="none" cap="none" strike="noStrike">
              <a:solidFill>
                <a:schemeClr val="dk1"/>
              </a:solidFill>
              <a:latin typeface="Roboto"/>
              <a:ea typeface="Roboto"/>
              <a:cs typeface="Roboto"/>
              <a:sym typeface="Roboto"/>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14"/>
          <p:cNvSpPr txBox="1"/>
          <p:nvPr>
            <p:ph idx="1" type="body"/>
          </p:nvPr>
        </p:nvSpPr>
        <p:spPr>
          <a:xfrm>
            <a:off x="723715" y="968586"/>
            <a:ext cx="7647134" cy="3416320"/>
          </a:xfrm>
          <a:prstGeom prst="rect">
            <a:avLst/>
          </a:prstGeom>
          <a:noFill/>
          <a:ln>
            <a:noFill/>
          </a:ln>
        </p:spPr>
        <p:txBody>
          <a:bodyPr anchorCtr="0" anchor="ctr" bIns="45700" lIns="91425" spcFirstLastPara="1" rIns="91425" wrap="square" tIns="45700">
            <a:spAutoFit/>
          </a:bodyPr>
          <a:lstStyle/>
          <a:p>
            <a:pPr indent="166688" lvl="0" marL="0" marR="0" rtl="0" algn="l">
              <a:lnSpc>
                <a:spcPct val="100000"/>
              </a:lnSpc>
              <a:spcBef>
                <a:spcPts val="0"/>
              </a:spcBef>
              <a:spcAft>
                <a:spcPts val="0"/>
              </a:spcAft>
              <a:buClr>
                <a:schemeClr val="dk1"/>
              </a:buClr>
              <a:buSzPts val="1800"/>
              <a:buFont typeface="Lato"/>
              <a:buNone/>
            </a:pPr>
            <a:r>
              <a:t/>
            </a:r>
            <a:endParaRPr b="0" i="0" sz="1800" u="none" cap="none" strike="noStrike">
              <a:solidFill>
                <a:srgbClr val="000000"/>
              </a:solidFill>
              <a:latin typeface="Roboto"/>
              <a:ea typeface="Roboto"/>
              <a:cs typeface="Roboto"/>
              <a:sym typeface="Roboto"/>
            </a:endParaRPr>
          </a:p>
          <a:p>
            <a:pPr indent="166688" lvl="0" marL="0" marR="0" rtl="0" algn="ctr">
              <a:lnSpc>
                <a:spcPct val="100000"/>
              </a:lnSpc>
              <a:spcBef>
                <a:spcPts val="0"/>
              </a:spcBef>
              <a:spcAft>
                <a:spcPts val="0"/>
              </a:spcAft>
              <a:buClr>
                <a:srgbClr val="000000"/>
              </a:buClr>
              <a:buSzPts val="1800"/>
              <a:buFont typeface="Lato"/>
              <a:buNone/>
            </a:pPr>
            <a:r>
              <a:rPr b="0" i="0" lang="pt-BR" sz="1800" u="none" cap="none" strike="noStrike">
                <a:solidFill>
                  <a:srgbClr val="000000"/>
                </a:solidFill>
                <a:latin typeface="Roboto"/>
                <a:ea typeface="Roboto"/>
                <a:cs typeface="Roboto"/>
                <a:sym typeface="Roboto"/>
              </a:rPr>
              <a:t>NOTEM A POSIÇÃO PRIVILEGIADA DA FAZENDA PÚBLICA</a:t>
            </a:r>
            <a:endParaRPr/>
          </a:p>
          <a:p>
            <a:pPr indent="166688" lvl="0" marL="0" marR="0" rtl="0" algn="l">
              <a:lnSpc>
                <a:spcPct val="100000"/>
              </a:lnSpc>
              <a:spcBef>
                <a:spcPts val="0"/>
              </a:spcBef>
              <a:spcAft>
                <a:spcPts val="0"/>
              </a:spcAft>
              <a:buClr>
                <a:schemeClr val="dk1"/>
              </a:buClr>
              <a:buSzPts val="1800"/>
              <a:buFont typeface="Lato"/>
              <a:buNone/>
            </a:pPr>
            <a:r>
              <a:t/>
            </a:r>
            <a:endParaRPr b="0" i="0" sz="1800" u="none" cap="none" strike="noStrike">
              <a:solidFill>
                <a:srgbClr val="000000"/>
              </a:solidFill>
              <a:latin typeface="Roboto"/>
              <a:ea typeface="Roboto"/>
              <a:cs typeface="Roboto"/>
              <a:sym typeface="Roboto"/>
            </a:endParaRPr>
          </a:p>
          <a:p>
            <a:pPr indent="166688" lvl="0" marL="0" marR="0" rtl="0" algn="l">
              <a:lnSpc>
                <a:spcPct val="100000"/>
              </a:lnSpc>
              <a:spcBef>
                <a:spcPts val="0"/>
              </a:spcBef>
              <a:spcAft>
                <a:spcPts val="0"/>
              </a:spcAft>
              <a:buClr>
                <a:srgbClr val="000000"/>
              </a:buClr>
              <a:buSzPts val="1800"/>
              <a:buFont typeface="Lato"/>
              <a:buNone/>
            </a:pPr>
            <a:r>
              <a:rPr b="0" i="0" lang="pt-BR" sz="1800" u="none" cap="none" strike="noStrike">
                <a:solidFill>
                  <a:srgbClr val="000000"/>
                </a:solidFill>
                <a:latin typeface="Roboto"/>
                <a:ea typeface="Roboto"/>
                <a:cs typeface="Roboto"/>
                <a:sym typeface="Roboto"/>
              </a:rPr>
              <a:t>Art. 38 - A </a:t>
            </a:r>
            <a:r>
              <a:rPr b="1" i="0" lang="pt-BR" sz="1800" u="none" cap="none" strike="noStrike">
                <a:solidFill>
                  <a:srgbClr val="000000"/>
                </a:solidFill>
                <a:latin typeface="Roboto"/>
                <a:ea typeface="Roboto"/>
                <a:cs typeface="Roboto"/>
                <a:sym typeface="Roboto"/>
              </a:rPr>
              <a:t>discussão judicial </a:t>
            </a:r>
            <a:r>
              <a:rPr b="0" i="0" lang="pt-BR" sz="1800" u="none" cap="none" strike="noStrike">
                <a:solidFill>
                  <a:srgbClr val="000000"/>
                </a:solidFill>
                <a:latin typeface="Roboto"/>
                <a:ea typeface="Roboto"/>
                <a:cs typeface="Roboto"/>
                <a:sym typeface="Roboto"/>
              </a:rPr>
              <a:t>da Dívida Ativa da Fazenda Pública </a:t>
            </a:r>
            <a:r>
              <a:rPr b="1" i="0" lang="pt-BR" sz="1800" u="none" cap="none" strike="noStrike">
                <a:solidFill>
                  <a:srgbClr val="000000"/>
                </a:solidFill>
                <a:latin typeface="Roboto"/>
                <a:ea typeface="Roboto"/>
                <a:cs typeface="Roboto"/>
                <a:sym typeface="Roboto"/>
              </a:rPr>
              <a:t>só é admissível em execução</a:t>
            </a:r>
            <a:r>
              <a:rPr b="0" i="0" lang="pt-BR" sz="1800" u="none" cap="none" strike="noStrike">
                <a:solidFill>
                  <a:srgbClr val="000000"/>
                </a:solidFill>
                <a:latin typeface="Roboto"/>
                <a:ea typeface="Roboto"/>
                <a:cs typeface="Roboto"/>
                <a:sym typeface="Roboto"/>
              </a:rPr>
              <a:t>, na forma desta Lei, salvo as hipóteses de mandado de segurança, ação de repetição do indébito ou ação anulatória do ato declarativo da dívida, </a:t>
            </a:r>
            <a:r>
              <a:rPr b="1" i="0" lang="pt-BR" sz="1800" u="none" cap="none" strike="noStrike">
                <a:solidFill>
                  <a:srgbClr val="000000"/>
                </a:solidFill>
                <a:latin typeface="Roboto"/>
                <a:ea typeface="Roboto"/>
                <a:cs typeface="Roboto"/>
                <a:sym typeface="Roboto"/>
              </a:rPr>
              <a:t>esta precedida do depósito preparatório do valor do débito, monetariamente corrigido e acrescido dos juros e multa de mora e demais encargos</a:t>
            </a:r>
            <a:r>
              <a:rPr b="0" i="0" lang="pt-BR" sz="1800" u="none" cap="none" strike="noStrike">
                <a:solidFill>
                  <a:srgbClr val="000000"/>
                </a:solidFill>
                <a:latin typeface="Roboto"/>
                <a:ea typeface="Roboto"/>
                <a:cs typeface="Roboto"/>
                <a:sym typeface="Roboto"/>
              </a:rPr>
              <a:t>.</a:t>
            </a:r>
            <a:endParaRPr/>
          </a:p>
          <a:p>
            <a:pPr indent="166688" lvl="0" marL="0" marR="0" rtl="0" algn="l">
              <a:lnSpc>
                <a:spcPct val="100000"/>
              </a:lnSpc>
              <a:spcBef>
                <a:spcPts val="0"/>
              </a:spcBef>
              <a:spcAft>
                <a:spcPts val="0"/>
              </a:spcAft>
              <a:buClr>
                <a:srgbClr val="000000"/>
              </a:buClr>
              <a:buSzPts val="1800"/>
              <a:buFont typeface="Lato"/>
              <a:buNone/>
            </a:pPr>
            <a:r>
              <a:rPr b="0" i="0" lang="pt-BR" sz="1800" u="none" cap="none" strike="noStrike">
                <a:solidFill>
                  <a:srgbClr val="000000"/>
                </a:solidFill>
                <a:latin typeface="Roboto"/>
                <a:ea typeface="Roboto"/>
                <a:cs typeface="Roboto"/>
                <a:sym typeface="Roboto"/>
              </a:rPr>
              <a:t>Parágrafo Único - </a:t>
            </a:r>
            <a:r>
              <a:rPr b="1" i="0" lang="pt-BR" sz="1800" u="none" cap="none" strike="noStrike">
                <a:solidFill>
                  <a:srgbClr val="000000"/>
                </a:solidFill>
                <a:latin typeface="Roboto"/>
                <a:ea typeface="Roboto"/>
                <a:cs typeface="Roboto"/>
                <a:sym typeface="Roboto"/>
              </a:rPr>
              <a:t>A propositura, pelo contribuinte, da ação prevista neste artigo importa em renúncia ao poder de recorrer na esfera administrativa e desistência do recurso acaso interposto</a:t>
            </a:r>
            <a:r>
              <a:rPr b="0" i="0" lang="pt-BR" sz="1800" u="none" cap="none" strike="noStrike">
                <a:solidFill>
                  <a:srgbClr val="000000"/>
                </a:solidFill>
                <a:latin typeface="Roboto"/>
                <a:ea typeface="Roboto"/>
                <a:cs typeface="Roboto"/>
                <a:sym typeface="Roboto"/>
              </a:rPr>
              <a:t>.</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15"/>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200"/>
              <a:buNone/>
            </a:pPr>
            <a:r>
              <a:rPr lang="pt-BR"/>
              <a:t>Questões conexas – cumprimento de sentença</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116"/>
          <p:cNvSpPr txBox="1"/>
          <p:nvPr>
            <p:ph type="title"/>
          </p:nvPr>
        </p:nvSpPr>
        <p:spPr>
          <a:xfrm>
            <a:off x="667475" y="5378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t>ANOTAÇÕES NO CADASTRO</a:t>
            </a:r>
            <a:endParaRPr/>
          </a:p>
        </p:txBody>
      </p:sp>
      <p:sp>
        <p:nvSpPr>
          <p:cNvPr id="761" name="Google Shape;761;p116"/>
          <p:cNvSpPr txBox="1"/>
          <p:nvPr>
            <p:ph idx="1" type="body"/>
          </p:nvPr>
        </p:nvSpPr>
        <p:spPr>
          <a:xfrm>
            <a:off x="729450" y="1375724"/>
            <a:ext cx="7688700" cy="3229975"/>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160000"/>
              </a:lnSpc>
              <a:spcBef>
                <a:spcPts val="0"/>
              </a:spcBef>
              <a:spcAft>
                <a:spcPts val="0"/>
              </a:spcAft>
              <a:buClr>
                <a:srgbClr val="000000"/>
              </a:buClr>
              <a:buSzPct val="100000"/>
              <a:buFont typeface="Arial"/>
              <a:buNone/>
            </a:pPr>
            <a:r>
              <a:rPr lang="pt-BR" sz="3300">
                <a:solidFill>
                  <a:srgbClr val="000000"/>
                </a:solidFill>
                <a:latin typeface="Roboto"/>
                <a:ea typeface="Roboto"/>
                <a:cs typeface="Roboto"/>
                <a:sym typeface="Roboto"/>
              </a:rPr>
              <a:t>Art. 11, §7º da lei n.º 9504/97:</a:t>
            </a:r>
            <a:endParaRPr sz="3300">
              <a:solidFill>
                <a:srgbClr val="000000"/>
              </a:solidFill>
              <a:latin typeface="Roboto"/>
              <a:ea typeface="Roboto"/>
              <a:cs typeface="Roboto"/>
              <a:sym typeface="Roboto"/>
            </a:endParaRPr>
          </a:p>
          <a:p>
            <a:pPr indent="0" lvl="0" marL="0" rtl="0" algn="just">
              <a:lnSpc>
                <a:spcPct val="160000"/>
              </a:lnSpc>
              <a:spcBef>
                <a:spcPts val="0"/>
              </a:spcBef>
              <a:spcAft>
                <a:spcPts val="0"/>
              </a:spcAft>
              <a:buClr>
                <a:srgbClr val="000000"/>
              </a:buClr>
              <a:buSzPct val="100000"/>
              <a:buFont typeface="Arial"/>
              <a:buNone/>
            </a:pPr>
            <a:r>
              <a:rPr lang="pt-BR" sz="3300">
                <a:solidFill>
                  <a:srgbClr val="000000"/>
                </a:solidFill>
                <a:latin typeface="Roboto"/>
                <a:ea typeface="Roboto"/>
                <a:cs typeface="Roboto"/>
                <a:sym typeface="Roboto"/>
              </a:rPr>
              <a:t>A certidão de quitação eleitoral abrangerá exclusivamente </a:t>
            </a:r>
            <a:endParaRPr sz="3300">
              <a:solidFill>
                <a:srgbClr val="000000"/>
              </a:solidFill>
              <a:latin typeface="Roboto"/>
              <a:ea typeface="Roboto"/>
              <a:cs typeface="Roboto"/>
              <a:sym typeface="Roboto"/>
            </a:endParaRPr>
          </a:p>
          <a:p>
            <a:pPr indent="-442943" lvl="0" marL="514350" rtl="0" algn="just">
              <a:lnSpc>
                <a:spcPct val="160000"/>
              </a:lnSpc>
              <a:spcBef>
                <a:spcPts val="0"/>
              </a:spcBef>
              <a:spcAft>
                <a:spcPts val="0"/>
              </a:spcAft>
              <a:buClr>
                <a:srgbClr val="000000"/>
              </a:buClr>
              <a:buSzPct val="100000"/>
              <a:buFont typeface="Arial"/>
              <a:buAutoNum type="arabicParenBoth"/>
            </a:pPr>
            <a:r>
              <a:rPr lang="pt-BR" sz="3300">
                <a:solidFill>
                  <a:srgbClr val="000000"/>
                </a:solidFill>
                <a:latin typeface="Roboto"/>
                <a:ea typeface="Roboto"/>
                <a:cs typeface="Roboto"/>
                <a:sym typeface="Roboto"/>
              </a:rPr>
              <a:t>a plenitude do gozo dos direitos políticos, </a:t>
            </a:r>
            <a:endParaRPr sz="3300">
              <a:solidFill>
                <a:srgbClr val="000000"/>
              </a:solidFill>
              <a:latin typeface="Roboto"/>
              <a:ea typeface="Roboto"/>
              <a:cs typeface="Roboto"/>
              <a:sym typeface="Roboto"/>
            </a:endParaRPr>
          </a:p>
          <a:p>
            <a:pPr indent="-442943" lvl="0" marL="514350" rtl="0" algn="just">
              <a:lnSpc>
                <a:spcPct val="160000"/>
              </a:lnSpc>
              <a:spcBef>
                <a:spcPts val="0"/>
              </a:spcBef>
              <a:spcAft>
                <a:spcPts val="0"/>
              </a:spcAft>
              <a:buClr>
                <a:srgbClr val="000000"/>
              </a:buClr>
              <a:buSzPct val="100000"/>
              <a:buFont typeface="Arial"/>
              <a:buAutoNum type="arabicParenBoth"/>
            </a:pPr>
            <a:r>
              <a:rPr lang="pt-BR" sz="3300">
                <a:solidFill>
                  <a:srgbClr val="000000"/>
                </a:solidFill>
                <a:latin typeface="Roboto"/>
                <a:ea typeface="Roboto"/>
                <a:cs typeface="Roboto"/>
                <a:sym typeface="Roboto"/>
              </a:rPr>
              <a:t>o regular exercício do voto, </a:t>
            </a:r>
            <a:endParaRPr sz="3300">
              <a:solidFill>
                <a:srgbClr val="000000"/>
              </a:solidFill>
              <a:latin typeface="Roboto"/>
              <a:ea typeface="Roboto"/>
              <a:cs typeface="Roboto"/>
              <a:sym typeface="Roboto"/>
            </a:endParaRPr>
          </a:p>
          <a:p>
            <a:pPr indent="-442943" lvl="0" marL="514350" rtl="0" algn="just">
              <a:lnSpc>
                <a:spcPct val="160000"/>
              </a:lnSpc>
              <a:spcBef>
                <a:spcPts val="0"/>
              </a:spcBef>
              <a:spcAft>
                <a:spcPts val="0"/>
              </a:spcAft>
              <a:buClr>
                <a:srgbClr val="000000"/>
              </a:buClr>
              <a:buSzPct val="100000"/>
              <a:buFont typeface="Arial"/>
              <a:buAutoNum type="arabicParenBoth"/>
            </a:pPr>
            <a:r>
              <a:rPr b="1" lang="pt-BR" sz="3300">
                <a:solidFill>
                  <a:srgbClr val="000000"/>
                </a:solidFill>
                <a:latin typeface="Roboto"/>
                <a:ea typeface="Roboto"/>
                <a:cs typeface="Roboto"/>
                <a:sym typeface="Roboto"/>
              </a:rPr>
              <a:t>o atendimento a convocações da Justiça Eleitoral para auxiliar os trabalhos relativos ao pleito</a:t>
            </a:r>
            <a:r>
              <a:rPr lang="pt-BR" sz="3300">
                <a:solidFill>
                  <a:srgbClr val="000000"/>
                </a:solidFill>
                <a:latin typeface="Roboto"/>
                <a:ea typeface="Roboto"/>
                <a:cs typeface="Roboto"/>
                <a:sym typeface="Roboto"/>
              </a:rPr>
              <a:t>, </a:t>
            </a:r>
            <a:endParaRPr sz="3300">
              <a:solidFill>
                <a:srgbClr val="000000"/>
              </a:solidFill>
              <a:latin typeface="Roboto"/>
              <a:ea typeface="Roboto"/>
              <a:cs typeface="Roboto"/>
              <a:sym typeface="Roboto"/>
            </a:endParaRPr>
          </a:p>
          <a:p>
            <a:pPr indent="-442943" lvl="0" marL="514350" rtl="0" algn="just">
              <a:lnSpc>
                <a:spcPct val="160000"/>
              </a:lnSpc>
              <a:spcBef>
                <a:spcPts val="0"/>
              </a:spcBef>
              <a:spcAft>
                <a:spcPts val="0"/>
              </a:spcAft>
              <a:buClr>
                <a:srgbClr val="000000"/>
              </a:buClr>
              <a:buSzPct val="100000"/>
              <a:buFont typeface="Arial"/>
              <a:buAutoNum type="arabicParenBoth"/>
            </a:pPr>
            <a:r>
              <a:rPr b="1" lang="pt-BR" sz="3300">
                <a:solidFill>
                  <a:srgbClr val="000000"/>
                </a:solidFill>
                <a:latin typeface="Roboto"/>
                <a:ea typeface="Roboto"/>
                <a:cs typeface="Roboto"/>
                <a:sym typeface="Roboto"/>
              </a:rPr>
              <a:t>a inexistência de multas aplicadas, em caráter definitivo, pela Justiça Eleitoral e não remitidas</a:t>
            </a:r>
            <a:r>
              <a:rPr lang="pt-BR" sz="3300">
                <a:solidFill>
                  <a:srgbClr val="000000"/>
                </a:solidFill>
                <a:latin typeface="Roboto"/>
                <a:ea typeface="Roboto"/>
                <a:cs typeface="Roboto"/>
                <a:sym typeface="Roboto"/>
              </a:rPr>
              <a:t>, e </a:t>
            </a:r>
            <a:endParaRPr sz="3300">
              <a:solidFill>
                <a:srgbClr val="000000"/>
              </a:solidFill>
              <a:latin typeface="Roboto"/>
              <a:ea typeface="Roboto"/>
              <a:cs typeface="Roboto"/>
              <a:sym typeface="Roboto"/>
            </a:endParaRPr>
          </a:p>
          <a:p>
            <a:pPr indent="-442943" lvl="0" marL="514350" rtl="0" algn="just">
              <a:lnSpc>
                <a:spcPct val="148148"/>
              </a:lnSpc>
              <a:spcBef>
                <a:spcPts val="0"/>
              </a:spcBef>
              <a:spcAft>
                <a:spcPts val="0"/>
              </a:spcAft>
              <a:buClr>
                <a:srgbClr val="000000"/>
              </a:buClr>
              <a:buSzPct val="100000"/>
              <a:buFont typeface="Arial"/>
              <a:buAutoNum type="arabicParenBoth"/>
            </a:pPr>
            <a:r>
              <a:rPr lang="pt-BR" sz="3300">
                <a:solidFill>
                  <a:srgbClr val="000000"/>
                </a:solidFill>
                <a:latin typeface="Roboto"/>
                <a:ea typeface="Roboto"/>
                <a:cs typeface="Roboto"/>
                <a:sym typeface="Roboto"/>
              </a:rPr>
              <a:t>a apresentação de contas de campanha eleitoral.</a:t>
            </a:r>
            <a:endParaRPr sz="3300">
              <a:solidFill>
                <a:srgbClr val="000000"/>
              </a:solidFill>
              <a:latin typeface="Roboto"/>
              <a:ea typeface="Roboto"/>
              <a:cs typeface="Roboto"/>
              <a:sym typeface="Roboto"/>
            </a:endParaRPr>
          </a:p>
          <a:p>
            <a:pPr indent="0" lvl="0" marL="0" rtl="0" algn="l">
              <a:lnSpc>
                <a:spcPct val="115000"/>
              </a:lnSpc>
              <a:spcBef>
                <a:spcPts val="0"/>
              </a:spcBef>
              <a:spcAft>
                <a:spcPts val="1200"/>
              </a:spcAft>
              <a:buSzPct val="210526"/>
              <a:buNone/>
            </a:pPr>
            <a:r>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17"/>
          <p:cNvSpPr txBox="1"/>
          <p:nvPr>
            <p:ph idx="1" type="body"/>
          </p:nvPr>
        </p:nvSpPr>
        <p:spPr>
          <a:xfrm>
            <a:off x="729450" y="1232300"/>
            <a:ext cx="7688700" cy="35148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90000"/>
              </a:lnSpc>
              <a:spcBef>
                <a:spcPts val="0"/>
              </a:spcBef>
              <a:spcAft>
                <a:spcPts val="0"/>
              </a:spcAft>
              <a:buClr>
                <a:srgbClr val="000000"/>
              </a:buClr>
              <a:buSzPct val="100000"/>
              <a:buFont typeface="Arial"/>
              <a:buNone/>
            </a:pPr>
            <a:r>
              <a:rPr lang="pt-BR" sz="2800">
                <a:solidFill>
                  <a:srgbClr val="000000"/>
                </a:solidFill>
                <a:latin typeface="Roboto"/>
                <a:ea typeface="Roboto"/>
                <a:cs typeface="Roboto"/>
                <a:sym typeface="Roboto"/>
              </a:rPr>
              <a:t>** Digressão: </a:t>
            </a:r>
            <a:endParaRPr sz="2800">
              <a:solidFill>
                <a:srgbClr val="000000"/>
              </a:solidFill>
              <a:latin typeface="Roboto"/>
              <a:ea typeface="Roboto"/>
              <a:cs typeface="Roboto"/>
              <a:sym typeface="Roboto"/>
            </a:endParaRPr>
          </a:p>
          <a:p>
            <a:pPr indent="0" lvl="0" marL="0" rtl="0" algn="just">
              <a:lnSpc>
                <a:spcPct val="150000"/>
              </a:lnSpc>
              <a:spcBef>
                <a:spcPts val="0"/>
              </a:spcBef>
              <a:spcAft>
                <a:spcPts val="0"/>
              </a:spcAft>
              <a:buClr>
                <a:srgbClr val="000000"/>
              </a:buClr>
              <a:buSzPct val="100000"/>
              <a:buFont typeface="Arial"/>
              <a:buNone/>
            </a:pPr>
            <a:r>
              <a:rPr lang="pt-BR" sz="2800">
                <a:solidFill>
                  <a:srgbClr val="000000"/>
                </a:solidFill>
                <a:latin typeface="Roboto"/>
                <a:ea typeface="Roboto"/>
                <a:cs typeface="Roboto"/>
                <a:sym typeface="Roboto"/>
              </a:rPr>
              <a:t>Ver as críticas constantes nas páginas 182/184 do Relatório do GT I (Direitos Políticos) do Projeto Sistematização de Normas Eleitorais sobre a falta de quitação eleitoral nos termos da lei 9504/97 e a restrição a diversos atos da vida civil. (recebimento de vencimentos, inscrever-se em concurso, renovar matrícula...)</a:t>
            </a:r>
            <a:endParaRPr>
              <a:latin typeface="Roboto"/>
              <a:ea typeface="Roboto"/>
              <a:cs typeface="Roboto"/>
              <a:sym typeface="Roboto"/>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18"/>
          <p:cNvSpPr txBox="1"/>
          <p:nvPr>
            <p:ph idx="1" type="body"/>
          </p:nvPr>
        </p:nvSpPr>
        <p:spPr>
          <a:xfrm>
            <a:off x="729450" y="1382325"/>
            <a:ext cx="7688700" cy="29577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just">
              <a:lnSpc>
                <a:spcPct val="135714"/>
              </a:lnSpc>
              <a:spcBef>
                <a:spcPts val="0"/>
              </a:spcBef>
              <a:spcAft>
                <a:spcPts val="0"/>
              </a:spcAft>
              <a:buClr>
                <a:srgbClr val="262626"/>
              </a:buClr>
              <a:buSzPct val="100000"/>
              <a:buFont typeface="Arial"/>
              <a:buNone/>
            </a:pPr>
            <a:r>
              <a:rPr lang="pt-BR" sz="2800">
                <a:solidFill>
                  <a:srgbClr val="262626"/>
                </a:solidFill>
                <a:latin typeface="Roboto"/>
                <a:ea typeface="Roboto"/>
                <a:cs typeface="Roboto"/>
                <a:sym typeface="Roboto"/>
              </a:rPr>
              <a:t>Registrar aplicação de </a:t>
            </a:r>
            <a:r>
              <a:rPr b="1" lang="pt-BR" sz="2800">
                <a:solidFill>
                  <a:srgbClr val="262626"/>
                </a:solidFill>
                <a:latin typeface="Roboto"/>
                <a:ea typeface="Roboto"/>
                <a:cs typeface="Roboto"/>
                <a:sym typeface="Roboto"/>
              </a:rPr>
              <a:t>multas</a:t>
            </a:r>
            <a:r>
              <a:rPr lang="pt-BR" sz="2800">
                <a:solidFill>
                  <a:srgbClr val="262626"/>
                </a:solidFill>
                <a:latin typeface="Roboto"/>
                <a:ea typeface="Roboto"/>
                <a:cs typeface="Roboto"/>
                <a:sym typeface="Roboto"/>
              </a:rPr>
              <a:t> em razão de violação a dispositivos do Código Eleitoral, da lei n.º 9504/97 ou de leis conexas, à exceção daquelas de natureza criminal ou decorrentes de ausência às urnas ou aos trabalhos eleitorais, que têm código de ASE próprio, ou de alistamento tempestivo.</a:t>
            </a:r>
            <a:endParaRPr sz="2800">
              <a:solidFill>
                <a:srgbClr val="000000"/>
              </a:solidFill>
              <a:latin typeface="Roboto"/>
              <a:ea typeface="Roboto"/>
              <a:cs typeface="Roboto"/>
              <a:sym typeface="Roboto"/>
            </a:endParaRPr>
          </a:p>
          <a:p>
            <a:pPr indent="0" lvl="0" marL="0" rtl="0" algn="just">
              <a:lnSpc>
                <a:spcPct val="150000"/>
              </a:lnSpc>
              <a:spcBef>
                <a:spcPts val="0"/>
              </a:spcBef>
              <a:spcAft>
                <a:spcPts val="0"/>
              </a:spcAft>
              <a:buSzPct val="54621"/>
              <a:buNone/>
            </a:pPr>
            <a:r>
              <a:t/>
            </a:r>
            <a:endParaRPr sz="2800">
              <a:solidFill>
                <a:srgbClr val="000000"/>
              </a:solidFill>
              <a:latin typeface="Calibri"/>
              <a:ea typeface="Calibri"/>
              <a:cs typeface="Calibri"/>
              <a:sym typeface="Calibri"/>
            </a:endParaRPr>
          </a:p>
        </p:txBody>
      </p:sp>
      <p:sp>
        <p:nvSpPr>
          <p:cNvPr id="772" name="Google Shape;772;p118"/>
          <p:cNvSpPr txBox="1"/>
          <p:nvPr>
            <p:ph type="title"/>
          </p:nvPr>
        </p:nvSpPr>
        <p:spPr>
          <a:xfrm>
            <a:off x="729450" y="5685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t>ASE 264 - MULTA ELEITORAL</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19"/>
          <p:cNvSpPr txBox="1"/>
          <p:nvPr>
            <p:ph idx="1" type="body"/>
          </p:nvPr>
        </p:nvSpPr>
        <p:spPr>
          <a:xfrm>
            <a:off x="729450" y="1403750"/>
            <a:ext cx="7688700" cy="29361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just">
              <a:lnSpc>
                <a:spcPct val="135714"/>
              </a:lnSpc>
              <a:spcBef>
                <a:spcPts val="0"/>
              </a:spcBef>
              <a:spcAft>
                <a:spcPts val="0"/>
              </a:spcAft>
              <a:buSzPct val="87542"/>
              <a:buNone/>
            </a:pPr>
            <a:r>
              <a:rPr lang="pt-BR" sz="2700">
                <a:solidFill>
                  <a:srgbClr val="262626"/>
                </a:solidFill>
                <a:latin typeface="Roboto"/>
                <a:ea typeface="Roboto"/>
                <a:cs typeface="Roboto"/>
                <a:sym typeface="Roboto"/>
              </a:rPr>
              <a:t>Aplica-se inclusive aos processos administrativos de imposição de multa.</a:t>
            </a:r>
            <a:endParaRPr/>
          </a:p>
          <a:p>
            <a:pPr indent="0" lvl="0" marL="0" rtl="0" algn="just">
              <a:lnSpc>
                <a:spcPct val="135714"/>
              </a:lnSpc>
              <a:spcBef>
                <a:spcPts val="0"/>
              </a:spcBef>
              <a:spcAft>
                <a:spcPts val="0"/>
              </a:spcAft>
              <a:buSzPct val="87542"/>
              <a:buNone/>
            </a:pPr>
            <a:r>
              <a:t/>
            </a:r>
            <a:endParaRPr sz="2700">
              <a:solidFill>
                <a:srgbClr val="262626"/>
              </a:solidFill>
              <a:latin typeface="Roboto"/>
              <a:ea typeface="Roboto"/>
              <a:cs typeface="Roboto"/>
              <a:sym typeface="Roboto"/>
            </a:endParaRPr>
          </a:p>
          <a:p>
            <a:pPr indent="0" lvl="0" marL="0" rtl="0" algn="just">
              <a:lnSpc>
                <a:spcPct val="135714"/>
              </a:lnSpc>
              <a:spcBef>
                <a:spcPts val="0"/>
              </a:spcBef>
              <a:spcAft>
                <a:spcPts val="0"/>
              </a:spcAft>
              <a:buSzPct val="87542"/>
              <a:buNone/>
            </a:pPr>
            <a:r>
              <a:rPr lang="pt-BR" sz="2700">
                <a:solidFill>
                  <a:srgbClr val="262626"/>
                </a:solidFill>
                <a:latin typeface="Roboto"/>
                <a:ea typeface="Roboto"/>
                <a:cs typeface="Roboto"/>
                <a:sym typeface="Roboto"/>
              </a:rPr>
              <a:t>Inscrição continua REGULAR, mas SEM QUITAÇÃO ELEITORAL.</a:t>
            </a:r>
            <a:endParaRPr sz="2700">
              <a:solidFill>
                <a:srgbClr val="000000"/>
              </a:solidFill>
              <a:latin typeface="Roboto"/>
              <a:ea typeface="Roboto"/>
              <a:cs typeface="Roboto"/>
              <a:sym typeface="Roboto"/>
            </a:endParaRPr>
          </a:p>
          <a:p>
            <a:pPr indent="0" lvl="0" marL="0" rtl="0" algn="just">
              <a:lnSpc>
                <a:spcPct val="135714"/>
              </a:lnSpc>
              <a:spcBef>
                <a:spcPts val="1000"/>
              </a:spcBef>
              <a:spcAft>
                <a:spcPts val="0"/>
              </a:spcAft>
              <a:buClr>
                <a:srgbClr val="000000"/>
              </a:buClr>
              <a:buSzPct val="100000"/>
              <a:buFont typeface="Arial"/>
              <a:buNone/>
            </a:pPr>
            <a:r>
              <a:t/>
            </a:r>
            <a:endParaRPr sz="2700">
              <a:solidFill>
                <a:srgbClr val="262626"/>
              </a:solidFill>
              <a:latin typeface="Roboto"/>
              <a:ea typeface="Roboto"/>
              <a:cs typeface="Roboto"/>
              <a:sym typeface="Roboto"/>
            </a:endParaRPr>
          </a:p>
          <a:p>
            <a:pPr indent="0" lvl="0" marL="0" rtl="0" algn="just">
              <a:lnSpc>
                <a:spcPct val="135714"/>
              </a:lnSpc>
              <a:spcBef>
                <a:spcPts val="1000"/>
              </a:spcBef>
              <a:spcAft>
                <a:spcPts val="0"/>
              </a:spcAft>
              <a:buSzPct val="87542"/>
              <a:buNone/>
            </a:pPr>
            <a:r>
              <a:rPr lang="pt-BR" sz="2700">
                <a:solidFill>
                  <a:srgbClr val="262626"/>
                </a:solidFill>
                <a:latin typeface="Roboto"/>
                <a:ea typeface="Roboto"/>
                <a:cs typeface="Roboto"/>
                <a:sym typeface="Roboto"/>
              </a:rPr>
              <a:t>Imposição de débito – </a:t>
            </a:r>
            <a:r>
              <a:rPr b="1" lang="pt-BR" sz="2700">
                <a:solidFill>
                  <a:srgbClr val="262626"/>
                </a:solidFill>
                <a:latin typeface="Roboto"/>
                <a:ea typeface="Roboto"/>
                <a:cs typeface="Roboto"/>
                <a:sym typeface="Roboto"/>
              </a:rPr>
              <a:t>permite que outra ZE emita GRU</a:t>
            </a:r>
            <a:endParaRPr sz="2700">
              <a:solidFill>
                <a:srgbClr val="000000"/>
              </a:solidFill>
              <a:latin typeface="Roboto"/>
              <a:ea typeface="Roboto"/>
              <a:cs typeface="Roboto"/>
              <a:sym typeface="Roboto"/>
            </a:endParaRPr>
          </a:p>
          <a:p>
            <a:pPr indent="-179069" lvl="1" marL="685800" rtl="0" algn="just">
              <a:lnSpc>
                <a:spcPct val="146153"/>
              </a:lnSpc>
              <a:spcBef>
                <a:spcPts val="500"/>
              </a:spcBef>
              <a:spcAft>
                <a:spcPts val="0"/>
              </a:spcAft>
              <a:buClr>
                <a:srgbClr val="262626"/>
              </a:buClr>
              <a:buSzPct val="100000"/>
              <a:buFont typeface="Calibri"/>
              <a:buChar char="-"/>
            </a:pPr>
            <a:r>
              <a:rPr lang="pt-BR" sz="2700">
                <a:solidFill>
                  <a:srgbClr val="262626"/>
                </a:solidFill>
                <a:latin typeface="Roboto"/>
                <a:ea typeface="Roboto"/>
                <a:cs typeface="Roboto"/>
                <a:sym typeface="Roboto"/>
              </a:rPr>
              <a:t>Comunicação entre juízos eleitorais</a:t>
            </a:r>
            <a:endParaRPr sz="2700">
              <a:solidFill>
                <a:srgbClr val="000000"/>
              </a:solidFill>
              <a:latin typeface="Roboto"/>
              <a:ea typeface="Roboto"/>
              <a:cs typeface="Roboto"/>
              <a:sym typeface="Roboto"/>
            </a:endParaRPr>
          </a:p>
          <a:p>
            <a:pPr indent="0" lvl="1" marL="457200" rtl="0" algn="just">
              <a:lnSpc>
                <a:spcPct val="158333"/>
              </a:lnSpc>
              <a:spcBef>
                <a:spcPts val="500"/>
              </a:spcBef>
              <a:spcAft>
                <a:spcPts val="0"/>
              </a:spcAft>
              <a:buClr>
                <a:srgbClr val="000000"/>
              </a:buClr>
              <a:buSzPct val="100000"/>
              <a:buFont typeface="Arial"/>
              <a:buNone/>
            </a:pPr>
            <a:r>
              <a:t/>
            </a:r>
            <a:endParaRPr sz="2700">
              <a:solidFill>
                <a:srgbClr val="262626"/>
              </a:solidFill>
              <a:latin typeface="Roboto"/>
              <a:ea typeface="Roboto"/>
              <a:cs typeface="Roboto"/>
              <a:sym typeface="Roboto"/>
            </a:endParaRPr>
          </a:p>
          <a:p>
            <a:pPr indent="0" lvl="0" marL="0" rtl="0" algn="just">
              <a:lnSpc>
                <a:spcPct val="135714"/>
              </a:lnSpc>
              <a:spcBef>
                <a:spcPts val="1000"/>
              </a:spcBef>
              <a:spcAft>
                <a:spcPts val="0"/>
              </a:spcAft>
              <a:buSzPct val="87542"/>
              <a:buNone/>
            </a:pPr>
            <a:r>
              <a:rPr lang="pt-BR" sz="2700">
                <a:solidFill>
                  <a:srgbClr val="262626"/>
                </a:solidFill>
                <a:latin typeface="Roboto"/>
                <a:ea typeface="Roboto"/>
                <a:cs typeface="Roboto"/>
                <a:sym typeface="Roboto"/>
              </a:rPr>
              <a:t>Inativado pelo ASE 612 – </a:t>
            </a:r>
            <a:r>
              <a:rPr b="1" lang="pt-BR" sz="2700">
                <a:solidFill>
                  <a:srgbClr val="262626"/>
                </a:solidFill>
                <a:latin typeface="Roboto"/>
                <a:ea typeface="Roboto"/>
                <a:cs typeface="Roboto"/>
                <a:sym typeface="Roboto"/>
              </a:rPr>
              <a:t>permite escolha do processo a que se refere o ASE</a:t>
            </a:r>
            <a:endParaRPr sz="2700">
              <a:solidFill>
                <a:srgbClr val="262626"/>
              </a:solidFill>
              <a:latin typeface="Roboto"/>
              <a:ea typeface="Roboto"/>
              <a:cs typeface="Roboto"/>
              <a:sym typeface="Roboto"/>
            </a:endParaRPr>
          </a:p>
          <a:p>
            <a:pPr indent="0" lvl="0" marL="0" rtl="0" algn="just">
              <a:lnSpc>
                <a:spcPct val="150000"/>
              </a:lnSpc>
              <a:spcBef>
                <a:spcPts val="0"/>
              </a:spcBef>
              <a:spcAft>
                <a:spcPts val="0"/>
              </a:spcAft>
              <a:buSzPct val="84415"/>
              <a:buNone/>
            </a:pPr>
            <a:r>
              <a:t/>
            </a:r>
            <a:endParaRPr sz="2800">
              <a:solidFill>
                <a:srgbClr val="000000"/>
              </a:solidFill>
              <a:latin typeface="Calibri"/>
              <a:ea typeface="Calibri"/>
              <a:cs typeface="Calibri"/>
              <a:sym typeface="Calibri"/>
            </a:endParaRPr>
          </a:p>
        </p:txBody>
      </p:sp>
      <p:sp>
        <p:nvSpPr>
          <p:cNvPr id="778" name="Google Shape;778;p119"/>
          <p:cNvSpPr txBox="1"/>
          <p:nvPr>
            <p:ph type="title"/>
          </p:nvPr>
        </p:nvSpPr>
        <p:spPr>
          <a:xfrm>
            <a:off x="729450" y="5685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t>ASE 264 - MULTA ELEITORAL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2"/>
          <p:cNvSpPr txBox="1"/>
          <p:nvPr>
            <p:ph idx="1" type="body"/>
          </p:nvPr>
        </p:nvSpPr>
        <p:spPr>
          <a:xfrm>
            <a:off x="300037" y="707236"/>
            <a:ext cx="8068106" cy="3707602"/>
          </a:xfrm>
          <a:prstGeom prst="rect">
            <a:avLst/>
          </a:prstGeom>
          <a:noFill/>
          <a:ln>
            <a:noFill/>
          </a:ln>
        </p:spPr>
        <p:txBody>
          <a:bodyPr anchorCtr="0" anchor="t" bIns="91425" lIns="91425" spcFirstLastPara="1" rIns="91425" wrap="square" tIns="91425">
            <a:noAutofit/>
          </a:bodyPr>
          <a:lstStyle/>
          <a:p>
            <a:pPr indent="0" lvl="0" marL="146050" rtl="0" algn="ctr">
              <a:lnSpc>
                <a:spcPct val="115000"/>
              </a:lnSpc>
              <a:spcBef>
                <a:spcPts val="0"/>
              </a:spcBef>
              <a:spcAft>
                <a:spcPts val="0"/>
              </a:spcAft>
              <a:buSzPts val="1300"/>
              <a:buNone/>
            </a:pPr>
            <a:r>
              <a:rPr b="0" lang="pt-BR" sz="2000">
                <a:solidFill>
                  <a:srgbClr val="262626"/>
                </a:solidFill>
                <a:latin typeface="Roboto"/>
                <a:ea typeface="Roboto"/>
                <a:cs typeface="Roboto"/>
                <a:sym typeface="Roboto"/>
              </a:rPr>
              <a:t>Segundo Ângelo Castilhos:</a:t>
            </a:r>
            <a:endParaRPr/>
          </a:p>
          <a:p>
            <a:pPr indent="0" lvl="0" marL="146050" rtl="0" algn="ctr">
              <a:lnSpc>
                <a:spcPct val="115000"/>
              </a:lnSpc>
              <a:spcBef>
                <a:spcPts val="0"/>
              </a:spcBef>
              <a:spcAft>
                <a:spcPts val="0"/>
              </a:spcAft>
              <a:buSzPts val="1300"/>
              <a:buNone/>
            </a:pPr>
            <a:r>
              <a:t/>
            </a:r>
            <a:endParaRPr b="0" sz="2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lang="pt-BR" sz="2000">
                <a:solidFill>
                  <a:srgbClr val="262626"/>
                </a:solidFill>
                <a:latin typeface="Roboto"/>
                <a:ea typeface="Roboto"/>
                <a:cs typeface="Roboto"/>
                <a:sym typeface="Roboto"/>
              </a:rPr>
              <a:t>Das </a:t>
            </a:r>
            <a:r>
              <a:rPr b="0" i="0" lang="pt-BR" sz="2000">
                <a:solidFill>
                  <a:srgbClr val="262626"/>
                </a:solidFill>
                <a:latin typeface="Roboto"/>
                <a:ea typeface="Roboto"/>
                <a:cs typeface="Roboto"/>
                <a:sym typeface="Roboto"/>
              </a:rPr>
              <a:t>92 referências à expressão “multa” no Código Eleitoral que aparecem antes do art. 367, em apenas seis vezes ela é utilizada em dispositivos que digam respeito à esfera jurisdicional, todas em seu “Título III – Dos Recursos”. </a:t>
            </a:r>
            <a:endParaRPr/>
          </a:p>
          <a:p>
            <a:pPr indent="0" lvl="0" marL="146050" rtl="0" algn="just">
              <a:lnSpc>
                <a:spcPct val="115000"/>
              </a:lnSpc>
              <a:spcBef>
                <a:spcPts val="0"/>
              </a:spcBef>
              <a:spcAft>
                <a:spcPts val="0"/>
              </a:spcAft>
              <a:buSzPts val="1300"/>
              <a:buNone/>
            </a:pPr>
            <a:r>
              <a:t/>
            </a:r>
            <a:endParaRPr sz="2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lang="pt-BR" sz="2000">
                <a:solidFill>
                  <a:srgbClr val="262626"/>
                </a:solidFill>
                <a:latin typeface="Roboto"/>
                <a:ea typeface="Roboto"/>
                <a:cs typeface="Roboto"/>
                <a:sym typeface="Roboto"/>
              </a:rPr>
              <a:t>D</a:t>
            </a:r>
            <a:r>
              <a:rPr b="0" i="0" lang="pt-BR" sz="2000">
                <a:solidFill>
                  <a:srgbClr val="262626"/>
                </a:solidFill>
                <a:latin typeface="Roboto"/>
                <a:ea typeface="Roboto"/>
                <a:cs typeface="Roboto"/>
                <a:sym typeface="Roboto"/>
              </a:rPr>
              <a:t>emais menções dizem respeito à função administrativa da Justiça Eleitoral (cerca de 24 vezes) e à tutela penal das eleições (cerca de 60 vezes, sempre na fixação de penas em “dias-multa”). </a:t>
            </a:r>
            <a:endParaRPr b="0" sz="1500">
              <a:solidFill>
                <a:srgbClr val="262626"/>
              </a:solidFill>
              <a:latin typeface="Roboto"/>
              <a:ea typeface="Roboto"/>
              <a:cs typeface="Roboto"/>
              <a:sym typeface="Roboto"/>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20"/>
          <p:cNvSpPr txBox="1"/>
          <p:nvPr>
            <p:ph idx="1" type="body"/>
          </p:nvPr>
        </p:nvSpPr>
        <p:spPr>
          <a:xfrm>
            <a:off x="727650" y="1393025"/>
            <a:ext cx="7688700" cy="2936100"/>
          </a:xfrm>
          <a:prstGeom prst="rect">
            <a:avLst/>
          </a:prstGeom>
          <a:noFill/>
          <a:ln>
            <a:noFill/>
          </a:ln>
        </p:spPr>
        <p:txBody>
          <a:bodyPr anchorCtr="0" anchor="t" bIns="91425" lIns="91425" spcFirstLastPara="1" rIns="91425" wrap="square" tIns="91425">
            <a:normAutofit fontScale="62500" lnSpcReduction="20000"/>
          </a:bodyPr>
          <a:lstStyle/>
          <a:p>
            <a:pPr indent="-148590" lvl="0" marL="228600" rtl="0" algn="just">
              <a:lnSpc>
                <a:spcPct val="135714"/>
              </a:lnSpc>
              <a:spcBef>
                <a:spcPts val="0"/>
              </a:spcBef>
              <a:spcAft>
                <a:spcPts val="0"/>
              </a:spcAft>
              <a:buClr>
                <a:srgbClr val="262626"/>
              </a:buClr>
              <a:buSzPct val="100000"/>
              <a:buFont typeface="Calibri"/>
              <a:buChar char="-"/>
            </a:pPr>
            <a:r>
              <a:rPr lang="pt-BR" sz="2800">
                <a:solidFill>
                  <a:srgbClr val="262626"/>
                </a:solidFill>
                <a:latin typeface="Roboto"/>
                <a:ea typeface="Roboto"/>
                <a:cs typeface="Roboto"/>
                <a:sym typeface="Roboto"/>
              </a:rPr>
              <a:t>Inativação pelo ASE 612 apenas com o integral  pagamento. </a:t>
            </a:r>
            <a:endParaRPr sz="2800">
              <a:solidFill>
                <a:srgbClr val="000000"/>
              </a:solidFill>
              <a:latin typeface="Roboto"/>
              <a:ea typeface="Roboto"/>
              <a:cs typeface="Roboto"/>
              <a:sym typeface="Roboto"/>
            </a:endParaRPr>
          </a:p>
          <a:p>
            <a:pPr indent="-148590" lvl="0" marL="228600" rtl="0" algn="just">
              <a:lnSpc>
                <a:spcPct val="135714"/>
              </a:lnSpc>
              <a:spcBef>
                <a:spcPts val="1000"/>
              </a:spcBef>
              <a:spcAft>
                <a:spcPts val="0"/>
              </a:spcAft>
              <a:buClr>
                <a:srgbClr val="262626"/>
              </a:buClr>
              <a:buSzPct val="100000"/>
              <a:buFont typeface="Calibri"/>
              <a:buChar char="-"/>
            </a:pPr>
            <a:r>
              <a:rPr lang="pt-BR" sz="2800">
                <a:solidFill>
                  <a:srgbClr val="262626"/>
                </a:solidFill>
                <a:latin typeface="Roboto"/>
                <a:ea typeface="Roboto"/>
                <a:cs typeface="Roboto"/>
                <a:sym typeface="Roboto"/>
              </a:rPr>
              <a:t>Emissão de certidão circunstanciada mediante apresentação de comprovação do adimplemento do débito.</a:t>
            </a:r>
            <a:endParaRPr sz="2800">
              <a:solidFill>
                <a:srgbClr val="000000"/>
              </a:solidFill>
              <a:latin typeface="Roboto"/>
              <a:ea typeface="Roboto"/>
              <a:cs typeface="Roboto"/>
              <a:sym typeface="Roboto"/>
            </a:endParaRPr>
          </a:p>
          <a:p>
            <a:pPr indent="0" lvl="0" marL="0" rtl="0" algn="just">
              <a:lnSpc>
                <a:spcPct val="135714"/>
              </a:lnSpc>
              <a:spcBef>
                <a:spcPts val="1000"/>
              </a:spcBef>
              <a:spcAft>
                <a:spcPts val="0"/>
              </a:spcAft>
              <a:buClr>
                <a:srgbClr val="000000"/>
              </a:buClr>
              <a:buSzPct val="100000"/>
              <a:buFont typeface="Arial"/>
              <a:buNone/>
            </a:pPr>
            <a:r>
              <a:t/>
            </a:r>
            <a:endParaRPr sz="2800">
              <a:solidFill>
                <a:srgbClr val="262626"/>
              </a:solidFill>
              <a:latin typeface="Roboto"/>
              <a:ea typeface="Roboto"/>
              <a:cs typeface="Roboto"/>
              <a:sym typeface="Roboto"/>
            </a:endParaRPr>
          </a:p>
          <a:p>
            <a:pPr indent="-148590" lvl="0" marL="228600" rtl="0" algn="just">
              <a:lnSpc>
                <a:spcPct val="135714"/>
              </a:lnSpc>
              <a:spcBef>
                <a:spcPts val="1000"/>
              </a:spcBef>
              <a:spcAft>
                <a:spcPts val="0"/>
              </a:spcAft>
              <a:buClr>
                <a:srgbClr val="262626"/>
              </a:buClr>
              <a:buSzPct val="100000"/>
              <a:buFont typeface="Calibri"/>
              <a:buChar char="-"/>
            </a:pPr>
            <a:r>
              <a:rPr lang="pt-BR" sz="2800">
                <a:solidFill>
                  <a:srgbClr val="262626"/>
                </a:solidFill>
                <a:latin typeface="Roboto"/>
                <a:ea typeface="Roboto"/>
                <a:cs typeface="Roboto"/>
                <a:sym typeface="Roboto"/>
              </a:rPr>
              <a:t>Dificuldades de compreensão das certidões positivas com efeito de negativa – identificar se a origem do débito é da Justiça Eleitoral 🡪</a:t>
            </a:r>
            <a:endParaRPr sz="2800">
              <a:solidFill>
                <a:srgbClr val="000000"/>
              </a:solidFill>
              <a:latin typeface="Roboto"/>
              <a:ea typeface="Roboto"/>
              <a:cs typeface="Roboto"/>
              <a:sym typeface="Roboto"/>
            </a:endParaRPr>
          </a:p>
          <a:p>
            <a:pPr indent="0" lvl="0" marL="0" rtl="0" algn="just">
              <a:lnSpc>
                <a:spcPct val="135714"/>
              </a:lnSpc>
              <a:spcBef>
                <a:spcPts val="1000"/>
              </a:spcBef>
              <a:spcAft>
                <a:spcPts val="0"/>
              </a:spcAft>
              <a:buSzPct val="74285"/>
              <a:buNone/>
            </a:pPr>
            <a:r>
              <a:rPr lang="pt-BR" sz="2800">
                <a:solidFill>
                  <a:srgbClr val="262626"/>
                </a:solidFill>
                <a:latin typeface="Roboto"/>
                <a:ea typeface="Roboto"/>
                <a:cs typeface="Roboto"/>
                <a:sym typeface="Roboto"/>
              </a:rPr>
              <a:t>DILIGÊNCIA em RCAND.</a:t>
            </a:r>
            <a:endParaRPr sz="2800">
              <a:solidFill>
                <a:srgbClr val="262626"/>
              </a:solidFill>
              <a:latin typeface="Roboto"/>
              <a:ea typeface="Roboto"/>
              <a:cs typeface="Roboto"/>
              <a:sym typeface="Roboto"/>
            </a:endParaRPr>
          </a:p>
          <a:p>
            <a:pPr indent="0" lvl="0" marL="0" rtl="0" algn="just">
              <a:lnSpc>
                <a:spcPct val="150000"/>
              </a:lnSpc>
              <a:spcBef>
                <a:spcPts val="0"/>
              </a:spcBef>
              <a:spcAft>
                <a:spcPts val="0"/>
              </a:spcAft>
              <a:buSzPct val="74285"/>
              <a:buNone/>
            </a:pPr>
            <a:r>
              <a:t/>
            </a:r>
            <a:endParaRPr sz="2800">
              <a:solidFill>
                <a:srgbClr val="000000"/>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21"/>
          <p:cNvSpPr txBox="1"/>
          <p:nvPr>
            <p:ph idx="1" type="body"/>
          </p:nvPr>
        </p:nvSpPr>
        <p:spPr>
          <a:xfrm>
            <a:off x="727650" y="589350"/>
            <a:ext cx="7688700" cy="37398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just">
              <a:lnSpc>
                <a:spcPct val="90000"/>
              </a:lnSpc>
              <a:spcBef>
                <a:spcPts val="0"/>
              </a:spcBef>
              <a:spcAft>
                <a:spcPts val="0"/>
              </a:spcAft>
              <a:buClr>
                <a:srgbClr val="000000"/>
              </a:buClr>
              <a:buSzPct val="100000"/>
              <a:buFont typeface="Arial"/>
              <a:buNone/>
            </a:pPr>
            <a:r>
              <a:rPr b="1" lang="pt-BR" sz="3500">
                <a:solidFill>
                  <a:srgbClr val="000000"/>
                </a:solidFill>
                <a:latin typeface="Calibri"/>
                <a:ea typeface="Calibri"/>
                <a:cs typeface="Calibri"/>
                <a:sym typeface="Calibri"/>
              </a:rPr>
              <a:t>SÚMULA 50 TSE:</a:t>
            </a:r>
            <a:endParaRPr sz="2800">
              <a:solidFill>
                <a:srgbClr val="000000"/>
              </a:solidFill>
              <a:latin typeface="Calibri"/>
              <a:ea typeface="Calibri"/>
              <a:cs typeface="Calibri"/>
              <a:sym typeface="Calibri"/>
            </a:endParaRPr>
          </a:p>
          <a:p>
            <a:pPr indent="0" lvl="0" marL="0" rtl="0" algn="just">
              <a:lnSpc>
                <a:spcPct val="90000"/>
              </a:lnSpc>
              <a:spcBef>
                <a:spcPts val="1000"/>
              </a:spcBef>
              <a:spcAft>
                <a:spcPts val="0"/>
              </a:spcAft>
              <a:buClr>
                <a:srgbClr val="000000"/>
              </a:buClr>
              <a:buSzPct val="100000"/>
              <a:buFont typeface="Arial"/>
              <a:buNone/>
            </a:pPr>
            <a:r>
              <a:t/>
            </a:r>
            <a:endParaRPr sz="2800">
              <a:solidFill>
                <a:srgbClr val="000000"/>
              </a:solidFill>
              <a:latin typeface="Calibri"/>
              <a:ea typeface="Calibri"/>
              <a:cs typeface="Calibri"/>
              <a:sym typeface="Calibri"/>
            </a:endParaRPr>
          </a:p>
          <a:p>
            <a:pPr indent="0" lvl="0" marL="0" rtl="0" algn="just">
              <a:lnSpc>
                <a:spcPct val="150000"/>
              </a:lnSpc>
              <a:spcBef>
                <a:spcPts val="1000"/>
              </a:spcBef>
              <a:spcAft>
                <a:spcPts val="0"/>
              </a:spcAft>
              <a:buSzPct val="50193"/>
              <a:buNone/>
            </a:pPr>
            <a:r>
              <a:rPr lang="pt-BR" sz="2800">
                <a:solidFill>
                  <a:srgbClr val="000000"/>
                </a:solidFill>
                <a:latin typeface="Calibri"/>
                <a:ea typeface="Calibri"/>
                <a:cs typeface="Calibri"/>
                <a:sym typeface="Calibri"/>
              </a:rPr>
              <a:t>O pagamento da multa eleitoral pelo candidato ou a comprovação do cumprimento regular de seu parcelamento após o pedido de registro, mas antes do julgamento respectivo, afasta a ausência de quitação eleitoral.</a:t>
            </a:r>
            <a:endParaRPr sz="2800">
              <a:solidFill>
                <a:srgbClr val="000000"/>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22"/>
          <p:cNvSpPr txBox="1"/>
          <p:nvPr>
            <p:ph idx="1" type="body"/>
          </p:nvPr>
        </p:nvSpPr>
        <p:spPr>
          <a:xfrm>
            <a:off x="800888" y="503700"/>
            <a:ext cx="7688700" cy="41361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just">
              <a:lnSpc>
                <a:spcPct val="90000"/>
              </a:lnSpc>
              <a:spcBef>
                <a:spcPts val="0"/>
              </a:spcBef>
              <a:spcAft>
                <a:spcPts val="0"/>
              </a:spcAft>
              <a:buClr>
                <a:srgbClr val="000000"/>
              </a:buClr>
              <a:buSzPct val="100000"/>
              <a:buFont typeface="Arial"/>
              <a:buNone/>
            </a:pPr>
            <a:r>
              <a:rPr lang="pt-BR" sz="2800">
                <a:solidFill>
                  <a:srgbClr val="000000"/>
                </a:solidFill>
                <a:latin typeface="Roboto"/>
                <a:ea typeface="Roboto"/>
                <a:cs typeface="Roboto"/>
                <a:sym typeface="Roboto"/>
              </a:rPr>
              <a:t>QUANDO A MULTA IMPOSTA A PESSOA JURÍDICA AFETA A PESSOA FÍSICA </a:t>
            </a:r>
            <a:endParaRPr sz="2800">
              <a:solidFill>
                <a:srgbClr val="000000"/>
              </a:solidFill>
              <a:latin typeface="Roboto"/>
              <a:ea typeface="Roboto"/>
              <a:cs typeface="Roboto"/>
              <a:sym typeface="Roboto"/>
            </a:endParaRPr>
          </a:p>
          <a:p>
            <a:pPr indent="0" lvl="0" marL="0" rtl="0" algn="just">
              <a:lnSpc>
                <a:spcPct val="142857"/>
              </a:lnSpc>
              <a:spcBef>
                <a:spcPts val="1000"/>
              </a:spcBef>
              <a:spcAft>
                <a:spcPts val="0"/>
              </a:spcAft>
              <a:buClr>
                <a:srgbClr val="000000"/>
              </a:buClr>
              <a:buSzPct val="100000"/>
              <a:buFont typeface="Arial"/>
              <a:buNone/>
            </a:pPr>
            <a:r>
              <a:rPr lang="pt-BR" sz="2800">
                <a:solidFill>
                  <a:srgbClr val="000000"/>
                </a:solidFill>
                <a:latin typeface="Roboto"/>
                <a:ea typeface="Roboto"/>
                <a:cs typeface="Roboto"/>
                <a:sym typeface="Roboto"/>
              </a:rPr>
              <a:t>-</a:t>
            </a:r>
            <a:r>
              <a:rPr b="1" lang="pt-BR" sz="2800">
                <a:solidFill>
                  <a:srgbClr val="000000"/>
                </a:solidFill>
                <a:latin typeface="Roboto"/>
                <a:ea typeface="Roboto"/>
                <a:cs typeface="Roboto"/>
                <a:sym typeface="Roboto"/>
              </a:rPr>
              <a:t>Súmula 63 do TSE</a:t>
            </a:r>
            <a:r>
              <a:rPr lang="pt-BR" sz="2800">
                <a:solidFill>
                  <a:srgbClr val="000000"/>
                </a:solidFill>
                <a:latin typeface="Roboto"/>
                <a:ea typeface="Roboto"/>
                <a:cs typeface="Roboto"/>
                <a:sym typeface="Roboto"/>
              </a:rPr>
              <a:t>: </a:t>
            </a:r>
            <a:r>
              <a:rPr lang="pt-BR" sz="2800">
                <a:solidFill>
                  <a:srgbClr val="262626"/>
                </a:solidFill>
                <a:latin typeface="Roboto"/>
                <a:ea typeface="Roboto"/>
                <a:cs typeface="Roboto"/>
                <a:sym typeface="Roboto"/>
              </a:rPr>
              <a:t>A execução fiscal de multa eleitoral só pode atingir os sócios se preenchidos os requisitos para a desconsideração da personalidade jurídica previstos no art. 50 do Código Civil, tendo em vista a natureza não tributária da dívida, observados, ainda, o contraditório e a ampla defesa.</a:t>
            </a:r>
            <a:endParaRPr sz="3000">
              <a:solidFill>
                <a:srgbClr val="262626"/>
              </a:solidFill>
              <a:latin typeface="Roboto"/>
              <a:ea typeface="Roboto"/>
              <a:cs typeface="Roboto"/>
              <a:sym typeface="Roboto"/>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23"/>
          <p:cNvSpPr txBox="1"/>
          <p:nvPr>
            <p:ph idx="1" type="body"/>
          </p:nvPr>
        </p:nvSpPr>
        <p:spPr>
          <a:xfrm>
            <a:off x="727650" y="546500"/>
            <a:ext cx="7688700" cy="3514800"/>
          </a:xfrm>
          <a:prstGeom prst="rect">
            <a:avLst/>
          </a:prstGeom>
          <a:noFill/>
          <a:ln>
            <a:noFill/>
          </a:ln>
        </p:spPr>
        <p:txBody>
          <a:bodyPr anchorCtr="0" anchor="t" bIns="91425" lIns="91425" spcFirstLastPara="1" rIns="91425" wrap="square" tIns="91425">
            <a:noAutofit/>
          </a:bodyPr>
          <a:lstStyle/>
          <a:p>
            <a:pPr indent="0" lvl="0" marL="0" rtl="0" algn="just">
              <a:lnSpc>
                <a:spcPct val="90000"/>
              </a:lnSpc>
              <a:spcBef>
                <a:spcPts val="0"/>
              </a:spcBef>
              <a:spcAft>
                <a:spcPts val="0"/>
              </a:spcAft>
              <a:buSzPts val="1300"/>
              <a:buNone/>
            </a:pPr>
            <a:r>
              <a:rPr lang="pt-BR" sz="1800">
                <a:solidFill>
                  <a:srgbClr val="262626"/>
                </a:solidFill>
                <a:latin typeface="Roboto"/>
                <a:ea typeface="Roboto"/>
                <a:cs typeface="Roboto"/>
                <a:sym typeface="Roboto"/>
              </a:rPr>
              <a:t>art. 133 do CPC – Incidente de Desconsideração da Personalidade Jurídica (vide Relatório do GT- V do SNE) </a:t>
            </a:r>
            <a:endParaRPr sz="1800">
              <a:solidFill>
                <a:srgbClr val="000000"/>
              </a:solidFill>
              <a:latin typeface="Roboto"/>
              <a:ea typeface="Roboto"/>
              <a:cs typeface="Roboto"/>
              <a:sym typeface="Roboto"/>
            </a:endParaRPr>
          </a:p>
          <a:p>
            <a:pPr indent="0" lvl="0" marL="0" rtl="0" algn="just">
              <a:lnSpc>
                <a:spcPct val="90000"/>
              </a:lnSpc>
              <a:spcBef>
                <a:spcPts val="1000"/>
              </a:spcBef>
              <a:spcAft>
                <a:spcPts val="0"/>
              </a:spcAft>
              <a:buSzPts val="1300"/>
              <a:buNone/>
            </a:pPr>
            <a:r>
              <a:t/>
            </a:r>
            <a:endParaRPr sz="1800">
              <a:solidFill>
                <a:srgbClr val="262626"/>
              </a:solidFill>
              <a:latin typeface="Roboto"/>
              <a:ea typeface="Roboto"/>
              <a:cs typeface="Roboto"/>
              <a:sym typeface="Roboto"/>
            </a:endParaRPr>
          </a:p>
          <a:p>
            <a:pPr indent="0" lvl="0" marL="0" rtl="0" algn="just">
              <a:lnSpc>
                <a:spcPct val="90000"/>
              </a:lnSpc>
              <a:spcBef>
                <a:spcPts val="1000"/>
              </a:spcBef>
              <a:spcAft>
                <a:spcPts val="0"/>
              </a:spcAft>
              <a:buSzPts val="1300"/>
              <a:buNone/>
            </a:pPr>
            <a:r>
              <a:rPr lang="pt-BR" sz="1800">
                <a:solidFill>
                  <a:srgbClr val="262626"/>
                </a:solidFill>
                <a:latin typeface="Roboto"/>
                <a:ea typeface="Roboto"/>
                <a:cs typeface="Roboto"/>
                <a:sym typeface="Roboto"/>
              </a:rPr>
              <a:t>Pressupostos previstos em lei</a:t>
            </a:r>
            <a:endParaRPr sz="1800">
              <a:solidFill>
                <a:srgbClr val="000000"/>
              </a:solidFill>
              <a:latin typeface="Roboto"/>
              <a:ea typeface="Roboto"/>
              <a:cs typeface="Roboto"/>
              <a:sym typeface="Roboto"/>
            </a:endParaRPr>
          </a:p>
          <a:p>
            <a:pPr indent="-185737" lvl="0" marL="228600" rtl="0" algn="just">
              <a:lnSpc>
                <a:spcPct val="90000"/>
              </a:lnSpc>
              <a:spcBef>
                <a:spcPts val="1000"/>
              </a:spcBef>
              <a:spcAft>
                <a:spcPts val="0"/>
              </a:spcAft>
              <a:buClr>
                <a:srgbClr val="262626"/>
              </a:buClr>
              <a:buSzPts val="1800"/>
              <a:buFont typeface="Calibri"/>
              <a:buChar char="-"/>
            </a:pPr>
            <a:r>
              <a:rPr lang="pt-BR" sz="1800">
                <a:solidFill>
                  <a:srgbClr val="262626"/>
                </a:solidFill>
                <a:latin typeface="Roboto"/>
                <a:ea typeface="Roboto"/>
                <a:cs typeface="Roboto"/>
                <a:sym typeface="Roboto"/>
              </a:rPr>
              <a:t>Abuso de personalidade</a:t>
            </a:r>
            <a:endParaRPr sz="1800">
              <a:solidFill>
                <a:srgbClr val="000000"/>
              </a:solidFill>
              <a:latin typeface="Roboto"/>
              <a:ea typeface="Roboto"/>
              <a:cs typeface="Roboto"/>
              <a:sym typeface="Roboto"/>
            </a:endParaRPr>
          </a:p>
          <a:p>
            <a:pPr indent="-185737" lvl="0" marL="228600" rtl="0" algn="just">
              <a:lnSpc>
                <a:spcPct val="126666"/>
              </a:lnSpc>
              <a:spcBef>
                <a:spcPts val="1000"/>
              </a:spcBef>
              <a:spcAft>
                <a:spcPts val="0"/>
              </a:spcAft>
              <a:buClr>
                <a:srgbClr val="262626"/>
              </a:buClr>
              <a:buSzPts val="1800"/>
              <a:buFont typeface="Calibri"/>
              <a:buChar char="-"/>
            </a:pPr>
            <a:r>
              <a:rPr lang="pt-BR" sz="1800">
                <a:solidFill>
                  <a:srgbClr val="262626"/>
                </a:solidFill>
                <a:latin typeface="Roboto"/>
                <a:ea typeface="Roboto"/>
                <a:cs typeface="Roboto"/>
                <a:sym typeface="Roboto"/>
              </a:rPr>
              <a:t>Art.37, §13 da lei n.º 9096/95:</a:t>
            </a:r>
            <a:endParaRPr sz="1800">
              <a:solidFill>
                <a:srgbClr val="000000"/>
              </a:solidFill>
              <a:latin typeface="Roboto"/>
              <a:ea typeface="Roboto"/>
              <a:cs typeface="Roboto"/>
              <a:sym typeface="Roboto"/>
            </a:endParaRPr>
          </a:p>
          <a:p>
            <a:pPr indent="0" lvl="0" marL="0" rtl="0" algn="just">
              <a:lnSpc>
                <a:spcPct val="126666"/>
              </a:lnSpc>
              <a:spcBef>
                <a:spcPts val="1000"/>
              </a:spcBef>
              <a:spcAft>
                <a:spcPts val="0"/>
              </a:spcAft>
              <a:buSzPts val="1300"/>
              <a:buNone/>
            </a:pPr>
            <a:r>
              <a:rPr lang="pt-BR" sz="1800">
                <a:solidFill>
                  <a:srgbClr val="000000"/>
                </a:solidFill>
                <a:latin typeface="Roboto"/>
                <a:ea typeface="Roboto"/>
                <a:cs typeface="Roboto"/>
                <a:sym typeface="Roboto"/>
              </a:rPr>
              <a:t>A responsabilização pessoal civil e criminal dos dirigentes partidários decorrente da desaprovação das contas partidárias e de atos ilícitos atribuídos ao partido político somente ocorrerá se verificada irregularidade grave e insanável resultante de conduta dolosa que importe enriquecimento ilícito e lesão ao patrimônio do partido</a:t>
            </a:r>
            <a:endParaRPr sz="1800">
              <a:latin typeface="Roboto"/>
              <a:ea typeface="Roboto"/>
              <a:cs typeface="Roboto"/>
              <a:sym typeface="Roboto"/>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24"/>
          <p:cNvSpPr txBox="1"/>
          <p:nvPr>
            <p:ph idx="1" type="body"/>
          </p:nvPr>
        </p:nvSpPr>
        <p:spPr>
          <a:xfrm>
            <a:off x="729450" y="714375"/>
            <a:ext cx="7688700" cy="4032725"/>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SzPts val="1300"/>
              <a:buNone/>
            </a:pPr>
            <a:r>
              <a:rPr b="1" lang="pt-BR" sz="1800">
                <a:latin typeface="Roboto"/>
                <a:ea typeface="Roboto"/>
                <a:cs typeface="Roboto"/>
                <a:sym typeface="Roboto"/>
              </a:rPr>
              <a:t>ÓRGÃO PARTIDÁRIO SEM VIGÊNCIA</a:t>
            </a:r>
            <a:endParaRPr/>
          </a:p>
          <a:p>
            <a:pPr indent="0" lvl="0" marL="0" rtl="0" algn="just">
              <a:lnSpc>
                <a:spcPct val="90000"/>
              </a:lnSpc>
              <a:spcBef>
                <a:spcPts val="0"/>
              </a:spcBef>
              <a:spcAft>
                <a:spcPts val="0"/>
              </a:spcAft>
              <a:buSzPts val="1300"/>
              <a:buNone/>
            </a:pPr>
            <a:r>
              <a:t/>
            </a:r>
            <a:endParaRPr>
              <a:latin typeface="Roboto"/>
              <a:ea typeface="Roboto"/>
              <a:cs typeface="Roboto"/>
              <a:sym typeface="Roboto"/>
            </a:endParaRPr>
          </a:p>
          <a:p>
            <a:pPr indent="0" lvl="0" marL="0" rtl="0" algn="just">
              <a:lnSpc>
                <a:spcPct val="90000"/>
              </a:lnSpc>
              <a:spcBef>
                <a:spcPts val="0"/>
              </a:spcBef>
              <a:spcAft>
                <a:spcPts val="0"/>
              </a:spcAft>
              <a:buSzPts val="1300"/>
              <a:buNone/>
            </a:pPr>
            <a:r>
              <a:t/>
            </a:r>
            <a:endParaRPr>
              <a:latin typeface="Roboto"/>
              <a:ea typeface="Roboto"/>
              <a:cs typeface="Roboto"/>
              <a:sym typeface="Roboto"/>
            </a:endParaRPr>
          </a:p>
          <a:p>
            <a:pPr indent="0" lvl="0" marL="0" rtl="0" algn="just">
              <a:lnSpc>
                <a:spcPct val="90000"/>
              </a:lnSpc>
              <a:spcBef>
                <a:spcPts val="0"/>
              </a:spcBef>
              <a:spcAft>
                <a:spcPts val="0"/>
              </a:spcAft>
              <a:buSzPts val="1300"/>
              <a:buNone/>
            </a:pPr>
            <a:r>
              <a:t/>
            </a:r>
            <a:endParaRPr>
              <a:latin typeface="Roboto"/>
              <a:ea typeface="Roboto"/>
              <a:cs typeface="Roboto"/>
              <a:sym typeface="Roboto"/>
            </a:endParaRPr>
          </a:p>
          <a:p>
            <a:pPr indent="0" lvl="0" marL="0" rtl="0" algn="just">
              <a:lnSpc>
                <a:spcPct val="90000"/>
              </a:lnSpc>
              <a:spcBef>
                <a:spcPts val="0"/>
              </a:spcBef>
              <a:spcAft>
                <a:spcPts val="0"/>
              </a:spcAft>
              <a:buSzPts val="1300"/>
              <a:buNone/>
            </a:pPr>
            <a:r>
              <a:t/>
            </a:r>
            <a:endParaRPr>
              <a:latin typeface="Roboto"/>
              <a:ea typeface="Roboto"/>
              <a:cs typeface="Roboto"/>
              <a:sym typeface="Roboto"/>
            </a:endParaRPr>
          </a:p>
        </p:txBody>
      </p:sp>
      <p:sp>
        <p:nvSpPr>
          <p:cNvPr id="804" name="Google Shape;804;p124"/>
          <p:cNvSpPr txBox="1"/>
          <p:nvPr/>
        </p:nvSpPr>
        <p:spPr>
          <a:xfrm>
            <a:off x="1328738" y="1222028"/>
            <a:ext cx="6265067"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1800" u="none" cap="none" strike="noStrike">
                <a:solidFill>
                  <a:srgbClr val="000000"/>
                </a:solidFill>
                <a:latin typeface="Roboto"/>
                <a:ea typeface="Roboto"/>
                <a:cs typeface="Roboto"/>
                <a:sym typeface="Roboto"/>
              </a:rPr>
              <a:t>Art. 37, §1º, lei 9096/95:</a:t>
            </a:r>
            <a:endParaRPr/>
          </a:p>
          <a:p>
            <a:pPr indent="0" lvl="0" marL="0" marR="0" rtl="0" algn="l">
              <a:lnSpc>
                <a:spcPct val="100000"/>
              </a:lnSpc>
              <a:spcBef>
                <a:spcPts val="0"/>
              </a:spcBef>
              <a:spcAft>
                <a:spcPts val="0"/>
              </a:spcAft>
              <a:buNone/>
            </a:pPr>
            <a:r>
              <a:rPr b="0" i="0" lang="pt-BR" sz="1800" u="none" cap="none" strike="noStrike">
                <a:solidFill>
                  <a:srgbClr val="000000"/>
                </a:solidFill>
                <a:latin typeface="Roboto"/>
                <a:ea typeface="Roboto"/>
                <a:cs typeface="Roboto"/>
                <a:sym typeface="Roboto"/>
              </a:rPr>
              <a:t>A sanção a que se refere o </a:t>
            </a:r>
            <a:r>
              <a:rPr b="1" i="0" lang="pt-BR" sz="1800" u="none" cap="none" strike="noStrike">
                <a:solidFill>
                  <a:srgbClr val="000000"/>
                </a:solidFill>
                <a:latin typeface="Roboto"/>
                <a:ea typeface="Roboto"/>
                <a:cs typeface="Roboto"/>
                <a:sym typeface="Roboto"/>
              </a:rPr>
              <a:t>caput</a:t>
            </a:r>
            <a:r>
              <a:rPr b="0" i="0" lang="pt-BR" sz="1800" u="none" cap="none" strike="noStrike">
                <a:solidFill>
                  <a:srgbClr val="000000"/>
                </a:solidFill>
                <a:latin typeface="Roboto"/>
                <a:ea typeface="Roboto"/>
                <a:cs typeface="Roboto"/>
                <a:sym typeface="Roboto"/>
              </a:rPr>
              <a:t> será aplicada exclusivamente à esfera partidária responsável pela irregularidade, não suspendendo o registro ou a anotação de seus órgãos de direção partidária nem tornando devedores ou inadimplentes os respectivos responsáveis partidários.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pt-BR" sz="1800" u="none" cap="none" strike="noStrike">
                <a:solidFill>
                  <a:srgbClr val="000000"/>
                </a:solidFill>
                <a:latin typeface="Roboto"/>
                <a:ea typeface="Roboto"/>
                <a:cs typeface="Roboto"/>
                <a:sym typeface="Roboto"/>
              </a:rPr>
              <a:t>É um caso de não localização do devedor</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r>
              <a:rPr b="0" i="0" lang="pt-BR" sz="1800" u="none" cap="none" strike="noStrike">
                <a:solidFill>
                  <a:srgbClr val="000000"/>
                </a:solidFill>
                <a:latin typeface="Roboto"/>
                <a:ea typeface="Roboto"/>
                <a:cs typeface="Roboto"/>
                <a:sym typeface="Roboto"/>
              </a:rPr>
              <a:t>Pode ser o caso de responsabilização dos dirigentes, nas hipóteses de lei já discutidas.</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25"/>
          <p:cNvSpPr txBox="1"/>
          <p:nvPr>
            <p:ph type="title"/>
          </p:nvPr>
        </p:nvSpPr>
        <p:spPr>
          <a:xfrm>
            <a:off x="265500" y="1151100"/>
            <a:ext cx="4045200" cy="15645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pt-BR"/>
              <a:t>ISSO É TUDO PESSOAL!</a:t>
            </a:r>
            <a:endParaRPr/>
          </a:p>
        </p:txBody>
      </p:sp>
      <p:sp>
        <p:nvSpPr>
          <p:cNvPr id="810" name="Google Shape;810;p125"/>
          <p:cNvSpPr txBox="1"/>
          <p:nvPr>
            <p:ph idx="1" type="subTitle"/>
          </p:nvPr>
        </p:nvSpPr>
        <p:spPr>
          <a:xfrm>
            <a:off x="265500" y="2769001"/>
            <a:ext cx="4045200" cy="12693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pt-BR"/>
              <a:t>Ou não …</a:t>
            </a:r>
            <a:endParaRPr/>
          </a:p>
        </p:txBody>
      </p:sp>
      <p:pic>
        <p:nvPicPr>
          <p:cNvPr id="811" name="Google Shape;811;p125"/>
          <p:cNvPicPr preferRelativeResize="0"/>
          <p:nvPr/>
        </p:nvPicPr>
        <p:blipFill rotWithShape="1">
          <a:blip r:embed="rId3">
            <a:alphaModFix/>
          </a:blip>
          <a:srcRect b="0" l="21875" r="21874" t="0"/>
          <a:stretch/>
        </p:blipFill>
        <p:spPr>
          <a:xfrm>
            <a:off x="5326575" y="842964"/>
            <a:ext cx="3005394" cy="3231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3"/>
          <p:cNvSpPr txBox="1"/>
          <p:nvPr>
            <p:ph idx="1" type="body"/>
          </p:nvPr>
        </p:nvSpPr>
        <p:spPr>
          <a:xfrm>
            <a:off x="328612" y="1150150"/>
            <a:ext cx="8068106" cy="3293264"/>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2000">
                <a:solidFill>
                  <a:srgbClr val="262626"/>
                </a:solidFill>
                <a:latin typeface="Roboto"/>
                <a:ea typeface="Roboto"/>
                <a:cs typeface="Roboto"/>
                <a:sym typeface="Roboto"/>
              </a:rPr>
              <a:t>O legislador de 1965, ao realizar sua escolha pelo rito executivo fiscal, o fez em vistas a cobrança de valores oriundos preponderantemente de multas administrativas, em sua maioria impostas a eleitores e a mesários. </a:t>
            </a:r>
            <a:endParaRPr/>
          </a:p>
          <a:p>
            <a:pPr indent="0" lvl="0" marL="146050" rtl="0" algn="just">
              <a:lnSpc>
                <a:spcPct val="115000"/>
              </a:lnSpc>
              <a:spcBef>
                <a:spcPts val="0"/>
              </a:spcBef>
              <a:spcAft>
                <a:spcPts val="0"/>
              </a:spcAft>
              <a:buSzPts val="1300"/>
              <a:buNone/>
            </a:pPr>
            <a:r>
              <a:t/>
            </a:r>
            <a:endParaRPr sz="2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2000">
                <a:solidFill>
                  <a:srgbClr val="262626"/>
                </a:solidFill>
                <a:latin typeface="Roboto"/>
                <a:ea typeface="Roboto"/>
                <a:cs typeface="Roboto"/>
                <a:sym typeface="Roboto"/>
              </a:rPr>
              <a:t>Através de contextualização histórica, funcional e normativa (</a:t>
            </a:r>
            <a:r>
              <a:rPr b="1" i="0" lang="pt-BR" sz="2000">
                <a:solidFill>
                  <a:srgbClr val="262626"/>
                </a:solidFill>
                <a:latin typeface="Roboto"/>
                <a:ea typeface="Roboto"/>
                <a:cs typeface="Roboto"/>
                <a:sym typeface="Roboto"/>
              </a:rPr>
              <a:t>as multas decorrentes de condenações em processos eleitorais foram criadas anos depois</a:t>
            </a:r>
            <a:r>
              <a:rPr b="0" i="0" lang="pt-BR" sz="2000">
                <a:solidFill>
                  <a:srgbClr val="262626"/>
                </a:solidFill>
                <a:latin typeface="Roboto"/>
                <a:ea typeface="Roboto"/>
                <a:cs typeface="Roboto"/>
                <a:sym typeface="Roboto"/>
              </a:rPr>
              <a:t>), tal regra fazia sentido.</a:t>
            </a:r>
            <a:endParaRPr b="0" sz="1500">
              <a:solidFill>
                <a:srgbClr val="262626"/>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4"/>
          <p:cNvSpPr txBox="1"/>
          <p:nvPr>
            <p:ph idx="1" type="body"/>
          </p:nvPr>
        </p:nvSpPr>
        <p:spPr>
          <a:xfrm>
            <a:off x="729450" y="1271587"/>
            <a:ext cx="7688700" cy="3443287"/>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90000"/>
              </a:lnSpc>
              <a:spcBef>
                <a:spcPts val="1000"/>
              </a:spcBef>
              <a:spcAft>
                <a:spcPts val="0"/>
              </a:spcAft>
              <a:buSzPct val="58035"/>
              <a:buNone/>
            </a:pPr>
            <a:r>
              <a:rPr lang="pt-BR" sz="3200">
                <a:solidFill>
                  <a:srgbClr val="000000"/>
                </a:solidFill>
                <a:latin typeface="Roboto"/>
                <a:ea typeface="Roboto"/>
                <a:cs typeface="Roboto"/>
                <a:sym typeface="Roboto"/>
              </a:rPr>
              <a:t>O Código de Processo Civil (centro de normatividade do processo e norma mais recente) mudou toda a lógica:</a:t>
            </a:r>
            <a:endParaRPr sz="3200">
              <a:solidFill>
                <a:srgbClr val="000000"/>
              </a:solidFill>
              <a:latin typeface="Roboto"/>
              <a:ea typeface="Roboto"/>
              <a:cs typeface="Roboto"/>
              <a:sym typeface="Roboto"/>
            </a:endParaRPr>
          </a:p>
          <a:p>
            <a:pPr indent="-228600" lvl="0" marL="457200" rtl="0" algn="l">
              <a:lnSpc>
                <a:spcPct val="90000"/>
              </a:lnSpc>
              <a:spcBef>
                <a:spcPts val="1000"/>
              </a:spcBef>
              <a:spcAft>
                <a:spcPts val="0"/>
              </a:spcAft>
              <a:buClr>
                <a:srgbClr val="000000"/>
              </a:buClr>
              <a:buSzPct val="56250"/>
              <a:buFont typeface="Arial"/>
              <a:buNone/>
            </a:pPr>
            <a:r>
              <a:t/>
            </a:r>
            <a:endParaRPr sz="3200">
              <a:solidFill>
                <a:srgbClr val="000000"/>
              </a:solidFill>
              <a:latin typeface="Roboto"/>
              <a:ea typeface="Roboto"/>
              <a:cs typeface="Roboto"/>
              <a:sym typeface="Roboto"/>
            </a:endParaRPr>
          </a:p>
          <a:p>
            <a:pPr indent="0" lvl="0" marL="114300" rtl="0" algn="l">
              <a:lnSpc>
                <a:spcPct val="90000"/>
              </a:lnSpc>
              <a:spcBef>
                <a:spcPts val="1000"/>
              </a:spcBef>
              <a:spcAft>
                <a:spcPts val="0"/>
              </a:spcAft>
              <a:buClr>
                <a:srgbClr val="000000"/>
              </a:buClr>
              <a:buSzPct val="56250"/>
              <a:buFont typeface="Arial"/>
              <a:buNone/>
            </a:pPr>
            <a:r>
              <a:rPr lang="pt-BR" sz="3200">
                <a:solidFill>
                  <a:srgbClr val="000000"/>
                </a:solidFill>
                <a:latin typeface="Roboto"/>
                <a:ea typeface="Roboto"/>
                <a:cs typeface="Roboto"/>
                <a:sym typeface="Roboto"/>
              </a:rPr>
              <a:t>Art. 515. São títulos executivos judiciais, cujo cumprimento dar-se-á de acordo com os artigos previstos neste Título:</a:t>
            </a:r>
            <a:endParaRPr sz="3200">
              <a:solidFill>
                <a:srgbClr val="000000"/>
              </a:solidFill>
              <a:latin typeface="Roboto"/>
              <a:ea typeface="Roboto"/>
              <a:cs typeface="Roboto"/>
              <a:sym typeface="Roboto"/>
            </a:endParaRPr>
          </a:p>
          <a:p>
            <a:pPr indent="0" lvl="0" marL="114300" rtl="0" algn="l">
              <a:lnSpc>
                <a:spcPct val="90000"/>
              </a:lnSpc>
              <a:spcBef>
                <a:spcPts val="1000"/>
              </a:spcBef>
              <a:spcAft>
                <a:spcPts val="0"/>
              </a:spcAft>
              <a:buClr>
                <a:srgbClr val="000000"/>
              </a:buClr>
              <a:buSzPct val="56250"/>
              <a:buFont typeface="Arial"/>
              <a:buNone/>
            </a:pPr>
            <a:r>
              <a:rPr lang="pt-BR" sz="3200">
                <a:solidFill>
                  <a:srgbClr val="000000"/>
                </a:solidFill>
                <a:latin typeface="Roboto"/>
                <a:ea typeface="Roboto"/>
                <a:cs typeface="Roboto"/>
                <a:sym typeface="Roboto"/>
              </a:rPr>
              <a:t>I - as decisões proferidas no processo civil que reconheçam a exigibilidade de obrigação de pagar quantia, de fazer, de não fazer ou de entregar coisa.</a:t>
            </a:r>
            <a:endParaRPr sz="3200">
              <a:solidFill>
                <a:srgbClr val="000000"/>
              </a:solidFill>
              <a:latin typeface="Roboto"/>
              <a:ea typeface="Roboto"/>
              <a:cs typeface="Roboto"/>
              <a:sym typeface="Roboto"/>
            </a:endParaRPr>
          </a:p>
          <a:p>
            <a:pPr indent="0" lvl="0" marL="114300" rtl="0" algn="l">
              <a:lnSpc>
                <a:spcPct val="90000"/>
              </a:lnSpc>
              <a:spcBef>
                <a:spcPts val="1000"/>
              </a:spcBef>
              <a:spcAft>
                <a:spcPts val="0"/>
              </a:spcAft>
              <a:buClr>
                <a:srgbClr val="000000"/>
              </a:buClr>
              <a:buSzPct val="56250"/>
              <a:buFont typeface="Arial"/>
              <a:buNone/>
            </a:pPr>
            <a:r>
              <a:rPr lang="pt-BR" sz="3200">
                <a:solidFill>
                  <a:srgbClr val="000000"/>
                </a:solidFill>
                <a:latin typeface="Roboto"/>
                <a:ea typeface="Roboto"/>
                <a:cs typeface="Roboto"/>
                <a:sym typeface="Roboto"/>
              </a:rPr>
              <a:t>(...)</a:t>
            </a:r>
            <a:endParaRPr sz="3200">
              <a:solidFill>
                <a:srgbClr val="000000"/>
              </a:solidFill>
              <a:latin typeface="Roboto"/>
              <a:ea typeface="Roboto"/>
              <a:cs typeface="Roboto"/>
              <a:sym typeface="Roboto"/>
            </a:endParaRPr>
          </a:p>
          <a:p>
            <a:pPr indent="0" lvl="0" marL="114300" rtl="0" algn="l">
              <a:lnSpc>
                <a:spcPct val="90000"/>
              </a:lnSpc>
              <a:spcBef>
                <a:spcPts val="1000"/>
              </a:spcBef>
              <a:spcAft>
                <a:spcPts val="0"/>
              </a:spcAft>
              <a:buClr>
                <a:srgbClr val="000000"/>
              </a:buClr>
              <a:buSzPct val="56250"/>
              <a:buFont typeface="Arial"/>
              <a:buNone/>
            </a:pPr>
            <a:r>
              <a:rPr lang="pt-BR" sz="3200">
                <a:solidFill>
                  <a:srgbClr val="000000"/>
                </a:solidFill>
                <a:latin typeface="Roboto"/>
                <a:ea typeface="Roboto"/>
                <a:cs typeface="Roboto"/>
                <a:sym typeface="Roboto"/>
              </a:rPr>
              <a:t>VI - a sentença penal condenatória transitada em julgado</a:t>
            </a:r>
            <a:endParaRPr sz="3200">
              <a:solidFill>
                <a:srgbClr val="000000"/>
              </a:solidFill>
              <a:latin typeface="Roboto"/>
              <a:ea typeface="Roboto"/>
              <a:cs typeface="Roboto"/>
              <a:sym typeface="Roboto"/>
            </a:endParaRPr>
          </a:p>
          <a:p>
            <a:pPr indent="0" lvl="0" marL="0" rtl="0" algn="just">
              <a:lnSpc>
                <a:spcPct val="100000"/>
              </a:lnSpc>
              <a:spcBef>
                <a:spcPts val="0"/>
              </a:spcBef>
              <a:spcAft>
                <a:spcPts val="0"/>
              </a:spcAft>
              <a:buSzPct val="65162"/>
              <a:buNone/>
            </a:pPr>
            <a:r>
              <a:t/>
            </a:r>
            <a:endParaRPr sz="2850">
              <a:solidFill>
                <a:srgbClr val="000000"/>
              </a:solidFill>
              <a:latin typeface="Roboto"/>
              <a:ea typeface="Roboto"/>
              <a:cs typeface="Roboto"/>
              <a:sym typeface="Roboto"/>
            </a:endParaRPr>
          </a:p>
          <a:p>
            <a:pPr indent="0" lvl="0" marL="0" rtl="0" algn="l">
              <a:lnSpc>
                <a:spcPct val="115000"/>
              </a:lnSpc>
              <a:spcBef>
                <a:spcPts val="0"/>
              </a:spcBef>
              <a:spcAft>
                <a:spcPts val="1200"/>
              </a:spcAft>
              <a:buSzPct val="142857"/>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5"/>
          <p:cNvSpPr txBox="1"/>
          <p:nvPr>
            <p:ph idx="1" type="body"/>
          </p:nvPr>
        </p:nvSpPr>
        <p:spPr>
          <a:xfrm>
            <a:off x="1259621" y="1700387"/>
            <a:ext cx="6510769" cy="1868004"/>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300"/>
              <a:buNone/>
            </a:pPr>
            <a:r>
              <a:rPr lang="pt-BR" sz="3200">
                <a:solidFill>
                  <a:srgbClr val="137266"/>
                </a:solidFill>
                <a:latin typeface="Roboto"/>
                <a:ea typeface="Roboto"/>
                <a:cs typeface="Roboto"/>
                <a:sym typeface="Roboto"/>
              </a:rPr>
              <a:t>Vamos compreender a transição da regulamentação do tema de nosso curso</a:t>
            </a:r>
            <a:endParaRPr sz="285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6"/>
          <p:cNvSpPr txBox="1"/>
          <p:nvPr>
            <p:ph idx="1" type="body"/>
          </p:nvPr>
        </p:nvSpPr>
        <p:spPr>
          <a:xfrm>
            <a:off x="729450" y="1144859"/>
            <a:ext cx="7688700" cy="3570015"/>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pt-BR" sz="2200">
                <a:solidFill>
                  <a:schemeClr val="dk2"/>
                </a:solidFill>
                <a:latin typeface="Roboto"/>
                <a:ea typeface="Roboto"/>
                <a:cs typeface="Roboto"/>
                <a:sym typeface="Roboto"/>
              </a:rPr>
              <a:t>A Resolução TSE n.º </a:t>
            </a:r>
            <a:r>
              <a:rPr b="1" lang="pt-BR" sz="2200">
                <a:solidFill>
                  <a:srgbClr val="752B00"/>
                </a:solidFill>
                <a:latin typeface="Roboto"/>
                <a:ea typeface="Roboto"/>
                <a:cs typeface="Roboto"/>
                <a:sym typeface="Roboto"/>
              </a:rPr>
              <a:t>21975/2004</a:t>
            </a:r>
            <a:r>
              <a:rPr lang="pt-BR" sz="2200">
                <a:solidFill>
                  <a:schemeClr val="dk2"/>
                </a:solidFill>
                <a:latin typeface="Roboto"/>
                <a:ea typeface="Roboto"/>
                <a:cs typeface="Roboto"/>
                <a:sym typeface="Roboto"/>
              </a:rPr>
              <a:t>: </a:t>
            </a:r>
            <a:r>
              <a:rPr b="0" lang="pt-BR" sz="2200">
                <a:solidFill>
                  <a:schemeClr val="dk2"/>
                </a:solidFill>
                <a:latin typeface="Roboto"/>
                <a:ea typeface="Roboto"/>
                <a:cs typeface="Roboto"/>
                <a:sym typeface="Roboto"/>
              </a:rPr>
              <a:t>Disciplina o recolhimento e a cobrança das multas previstas no Código Eleitoral e leis conexas e a distribuição do Fundo Especial de Assistência Financeira aos Partidos Políticos (Fundo Partidário).</a:t>
            </a:r>
            <a:endParaRPr/>
          </a:p>
          <a:p>
            <a:pPr indent="0" lvl="0" marL="0" rtl="0" algn="l">
              <a:lnSpc>
                <a:spcPct val="115000"/>
              </a:lnSpc>
              <a:spcBef>
                <a:spcPts val="0"/>
              </a:spcBef>
              <a:spcAft>
                <a:spcPts val="0"/>
              </a:spcAft>
              <a:buSzPts val="1300"/>
              <a:buNone/>
            </a:pPr>
            <a:r>
              <a:t/>
            </a:r>
            <a:endParaRPr sz="3600">
              <a:solidFill>
                <a:schemeClr val="dk2"/>
              </a:solidFill>
              <a:latin typeface="Roboto"/>
              <a:ea typeface="Roboto"/>
              <a:cs typeface="Roboto"/>
              <a:sym typeface="Roboto"/>
            </a:endParaRPr>
          </a:p>
          <a:p>
            <a:pPr indent="0" lvl="0" marL="0" rtl="0" algn="just">
              <a:lnSpc>
                <a:spcPct val="100000"/>
              </a:lnSpc>
              <a:spcBef>
                <a:spcPts val="0"/>
              </a:spcBef>
              <a:spcAft>
                <a:spcPts val="0"/>
              </a:spcAft>
              <a:buSzPts val="1300"/>
              <a:buNone/>
            </a:pPr>
            <a:r>
              <a:t/>
            </a:r>
            <a:endParaRPr sz="36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
        <p:nvSpPr>
          <p:cNvPr id="164" name="Google Shape;164;p16"/>
          <p:cNvSpPr/>
          <p:nvPr/>
        </p:nvSpPr>
        <p:spPr>
          <a:xfrm>
            <a:off x="971550" y="2936488"/>
            <a:ext cx="7443000" cy="1635512"/>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Tem duplo objeto</a:t>
            </a:r>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É de 2004 – antes do CPC</a:t>
            </a:r>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Regulamentada pelas Portarias TSE 440/204 e 288/2015</a:t>
            </a:r>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 </a:t>
            </a:r>
            <a:r>
              <a:rPr b="1" i="0" lang="pt-BR" sz="2200" u="none" cap="none" strike="noStrike">
                <a:solidFill>
                  <a:srgbClr val="1A1A1A"/>
                </a:solidFill>
                <a:latin typeface="Roboto"/>
                <a:ea typeface="Roboto"/>
                <a:cs typeface="Roboto"/>
                <a:sym typeface="Roboto"/>
              </a:rPr>
              <a:t>Arts. 1º a 4º revogados pela Resolução TSE n.º 23709/2022</a:t>
            </a:r>
            <a:r>
              <a:rPr b="0" i="0" lang="pt-BR" sz="1800" u="none" cap="none" strike="noStrike">
                <a:solidFill>
                  <a:schemeClr val="dk2"/>
                </a:solidFill>
                <a:latin typeface="Roboto"/>
                <a:ea typeface="Roboto"/>
                <a:cs typeface="Roboto"/>
                <a:sym typeface="Roboto"/>
              </a:rPr>
              <a:t>.</a:t>
            </a:r>
            <a:endParaRPr b="0" i="0" sz="1800" u="none" cap="none" strike="noStrike">
              <a:solidFill>
                <a:schemeClr val="dk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7"/>
          <p:cNvSpPr txBox="1"/>
          <p:nvPr>
            <p:ph idx="1" type="body"/>
          </p:nvPr>
        </p:nvSpPr>
        <p:spPr>
          <a:xfrm>
            <a:off x="729450" y="1204333"/>
            <a:ext cx="7688700" cy="3404838"/>
          </a:xfrm>
          <a:prstGeom prst="rect">
            <a:avLst/>
          </a:prstGeom>
          <a:noFill/>
          <a:ln>
            <a:noFill/>
          </a:ln>
        </p:spPr>
        <p:txBody>
          <a:bodyPr anchorCtr="0" anchor="t" bIns="91425" lIns="91425" spcFirstLastPara="1" rIns="91425" wrap="square" tIns="91425">
            <a:normAutofit fontScale="47500" lnSpcReduction="20000"/>
          </a:bodyPr>
          <a:lstStyle/>
          <a:p>
            <a:pPr indent="0" lvl="0" marL="146050" rtl="0" algn="ctr">
              <a:lnSpc>
                <a:spcPct val="115000"/>
              </a:lnSpc>
              <a:spcBef>
                <a:spcPts val="0"/>
              </a:spcBef>
              <a:spcAft>
                <a:spcPts val="0"/>
              </a:spcAft>
              <a:buSzPct val="76023"/>
              <a:buNone/>
            </a:pPr>
            <a:r>
              <a:rPr b="1" i="0" lang="pt-BR" sz="3600">
                <a:solidFill>
                  <a:schemeClr val="dk2"/>
                </a:solidFill>
                <a:latin typeface="Roboto"/>
                <a:ea typeface="Roboto"/>
                <a:cs typeface="Roboto"/>
                <a:sym typeface="Roboto"/>
              </a:rPr>
              <a:t>APENAS PARA REFERÊNCIA HISTÓRICA</a:t>
            </a:r>
            <a:endParaRPr/>
          </a:p>
          <a:p>
            <a:pPr indent="0" lvl="0" marL="146050" rtl="0" algn="ctr">
              <a:lnSpc>
                <a:spcPct val="115000"/>
              </a:lnSpc>
              <a:spcBef>
                <a:spcPts val="0"/>
              </a:spcBef>
              <a:spcAft>
                <a:spcPts val="0"/>
              </a:spcAft>
              <a:buSzPct val="76023"/>
              <a:buNone/>
            </a:pPr>
            <a:r>
              <a:t/>
            </a:r>
            <a:endParaRPr b="1" i="0" sz="3600">
              <a:solidFill>
                <a:schemeClr val="dk2"/>
              </a:solidFill>
              <a:latin typeface="Roboto"/>
              <a:ea typeface="Roboto"/>
              <a:cs typeface="Roboto"/>
              <a:sym typeface="Roboto"/>
            </a:endParaRPr>
          </a:p>
          <a:p>
            <a:pPr indent="0" lvl="0" marL="146050" rtl="0" algn="l">
              <a:lnSpc>
                <a:spcPct val="115000"/>
              </a:lnSpc>
              <a:spcBef>
                <a:spcPts val="0"/>
              </a:spcBef>
              <a:spcAft>
                <a:spcPts val="0"/>
              </a:spcAft>
              <a:buSzPct val="76023"/>
              <a:buNone/>
            </a:pPr>
            <a:r>
              <a:rPr b="1" i="0" lang="pt-BR" sz="3600">
                <a:solidFill>
                  <a:schemeClr val="dk2"/>
                </a:solidFill>
                <a:latin typeface="Roboto"/>
                <a:ea typeface="Roboto"/>
                <a:cs typeface="Roboto"/>
                <a:sym typeface="Roboto"/>
              </a:rPr>
              <a:t>Art. 1º </a:t>
            </a:r>
            <a:r>
              <a:rPr b="0" i="0" lang="pt-BR" sz="3600">
                <a:solidFill>
                  <a:schemeClr val="dk2"/>
                </a:solidFill>
                <a:latin typeface="Roboto"/>
                <a:ea typeface="Roboto"/>
                <a:cs typeface="Roboto"/>
                <a:sym typeface="Roboto"/>
              </a:rPr>
              <a:t>As multas previstas nas leis eleitorais, impostas por decisão de que não caiba recurso, serão inscritas nos termos dos incisos III e IV do art. 367 do Código Eleitoral, recolhidas na forma estabelecida nesta resolução e destinadas ao Fundo Especial de Assistência Financeira aos Partidos Políticos (Fundo Partidário), previsto pela Lei nº 9.096/1995.</a:t>
            </a:r>
            <a:endParaRPr/>
          </a:p>
          <a:p>
            <a:pPr indent="0" lvl="0" marL="146050" rtl="0" algn="l">
              <a:lnSpc>
                <a:spcPct val="115000"/>
              </a:lnSpc>
              <a:spcBef>
                <a:spcPts val="0"/>
              </a:spcBef>
              <a:spcAft>
                <a:spcPts val="0"/>
              </a:spcAft>
              <a:buSzPct val="76023"/>
              <a:buNone/>
            </a:pPr>
            <a:r>
              <a:t/>
            </a:r>
            <a:endParaRPr b="0" i="0" sz="3600">
              <a:solidFill>
                <a:schemeClr val="dk2"/>
              </a:solidFill>
              <a:latin typeface="Roboto"/>
              <a:ea typeface="Roboto"/>
              <a:cs typeface="Roboto"/>
              <a:sym typeface="Roboto"/>
            </a:endParaRPr>
          </a:p>
          <a:p>
            <a:pPr indent="0" lvl="0" marL="146050" rtl="0" algn="l">
              <a:lnSpc>
                <a:spcPct val="115000"/>
              </a:lnSpc>
              <a:spcBef>
                <a:spcPts val="0"/>
              </a:spcBef>
              <a:spcAft>
                <a:spcPts val="0"/>
              </a:spcAft>
              <a:buSzPct val="76023"/>
              <a:buNone/>
            </a:pPr>
            <a:r>
              <a:rPr b="1" i="0" lang="pt-BR" sz="3600">
                <a:solidFill>
                  <a:schemeClr val="dk2"/>
                </a:solidFill>
                <a:latin typeface="Roboto"/>
                <a:ea typeface="Roboto"/>
                <a:cs typeface="Roboto"/>
                <a:sym typeface="Roboto"/>
              </a:rPr>
              <a:t>§ 1º </a:t>
            </a:r>
            <a:r>
              <a:rPr b="0" i="0" lang="pt-BR" sz="3600">
                <a:solidFill>
                  <a:schemeClr val="dk2"/>
                </a:solidFill>
                <a:latin typeface="Roboto"/>
                <a:ea typeface="Roboto"/>
                <a:cs typeface="Roboto"/>
                <a:sym typeface="Roboto"/>
              </a:rPr>
              <a:t>A </a:t>
            </a:r>
            <a:r>
              <a:rPr b="1" i="0" lang="pt-BR" sz="3600">
                <a:solidFill>
                  <a:schemeClr val="dk2"/>
                </a:solidFill>
                <a:latin typeface="Roboto"/>
                <a:ea typeface="Roboto"/>
                <a:cs typeface="Roboto"/>
                <a:sym typeface="Roboto"/>
              </a:rPr>
              <a:t>inscrição das multas eleitorais </a:t>
            </a:r>
            <a:r>
              <a:rPr b="0" i="0" lang="pt-BR" sz="3600">
                <a:solidFill>
                  <a:schemeClr val="dk2"/>
                </a:solidFill>
                <a:latin typeface="Roboto"/>
                <a:ea typeface="Roboto"/>
                <a:cs typeface="Roboto"/>
                <a:sym typeface="Roboto"/>
              </a:rPr>
              <a:t>para efeito de </a:t>
            </a:r>
            <a:r>
              <a:rPr b="1" i="0" lang="pt-BR" sz="3600">
                <a:solidFill>
                  <a:schemeClr val="dk2"/>
                </a:solidFill>
                <a:latin typeface="Roboto"/>
                <a:ea typeface="Roboto"/>
                <a:cs typeface="Roboto"/>
                <a:sym typeface="Roboto"/>
              </a:rPr>
              <a:t>cobrança mediante o executivo fiscal </a:t>
            </a:r>
            <a:r>
              <a:rPr b="0" i="0" lang="pt-BR" sz="3600">
                <a:solidFill>
                  <a:schemeClr val="dk2"/>
                </a:solidFill>
                <a:latin typeface="Roboto"/>
                <a:ea typeface="Roboto"/>
                <a:cs typeface="Roboto"/>
                <a:sym typeface="Roboto"/>
              </a:rPr>
              <a:t>será </a:t>
            </a:r>
            <a:r>
              <a:rPr b="1" i="0" lang="pt-BR" sz="3600">
                <a:solidFill>
                  <a:schemeClr val="dk2"/>
                </a:solidFill>
                <a:latin typeface="Roboto"/>
                <a:ea typeface="Roboto"/>
                <a:cs typeface="Roboto"/>
                <a:sym typeface="Roboto"/>
              </a:rPr>
              <a:t>feita em livro próprio </a:t>
            </a:r>
            <a:r>
              <a:rPr b="0" i="0" lang="pt-BR" sz="3600">
                <a:solidFill>
                  <a:schemeClr val="dk2"/>
                </a:solidFill>
                <a:latin typeface="Roboto"/>
                <a:ea typeface="Roboto"/>
                <a:cs typeface="Roboto"/>
                <a:sym typeface="Roboto"/>
              </a:rPr>
              <a:t>no juízo ou Secretaria do Tribunal Eleitoral competente.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idx="1" type="body"/>
          </p:nvPr>
        </p:nvSpPr>
        <p:spPr>
          <a:xfrm>
            <a:off x="770119" y="1493044"/>
            <a:ext cx="7603762" cy="2986088"/>
          </a:xfrm>
          <a:prstGeom prst="rect">
            <a:avLst/>
          </a:prstGeom>
          <a:noFill/>
          <a:ln>
            <a:noFill/>
          </a:ln>
        </p:spPr>
        <p:txBody>
          <a:bodyPr anchorCtr="0" anchor="t" bIns="91425" lIns="91425" spcFirstLastPara="1" rIns="91425" wrap="square" tIns="91425">
            <a:normAutofit fontScale="25000" lnSpcReduction="20000"/>
          </a:bodyPr>
          <a:lstStyle/>
          <a:p>
            <a:pPr indent="0" lvl="0" marL="146050" rtl="0" algn="l">
              <a:lnSpc>
                <a:spcPct val="115000"/>
              </a:lnSpc>
              <a:spcBef>
                <a:spcPts val="0"/>
              </a:spcBef>
              <a:spcAft>
                <a:spcPts val="0"/>
              </a:spcAft>
              <a:buSzPct val="64999"/>
              <a:buNone/>
            </a:pPr>
            <a:r>
              <a:rPr b="1" i="0" lang="pt-BR" sz="8000">
                <a:solidFill>
                  <a:schemeClr val="dk2"/>
                </a:solidFill>
                <a:latin typeface="Roboto"/>
                <a:ea typeface="Roboto"/>
                <a:cs typeface="Roboto"/>
                <a:sym typeface="Roboto"/>
              </a:rPr>
              <a:t>Art. 3º</a:t>
            </a:r>
            <a:r>
              <a:rPr b="0" i="0" lang="pt-BR" sz="8000">
                <a:solidFill>
                  <a:schemeClr val="dk2"/>
                </a:solidFill>
                <a:latin typeface="Roboto"/>
                <a:ea typeface="Roboto"/>
                <a:cs typeface="Roboto"/>
                <a:sym typeface="Roboto"/>
              </a:rPr>
              <a:t> As multas não satisfeitas no prazo de trinta dias do trânsito em julgado da decisão, desde que dela seja intimada a parte devedora, serão consideradas dívida líquida e certa, para efeito de cobrança, mediante executivo fiscal.</a:t>
            </a:r>
            <a:endParaRPr/>
          </a:p>
          <a:p>
            <a:pPr indent="0" lvl="0" marL="146050" rtl="0" algn="l">
              <a:lnSpc>
                <a:spcPct val="115000"/>
              </a:lnSpc>
              <a:spcBef>
                <a:spcPts val="0"/>
              </a:spcBef>
              <a:spcAft>
                <a:spcPts val="0"/>
              </a:spcAft>
              <a:buSzPct val="64999"/>
              <a:buNone/>
            </a:pPr>
            <a:r>
              <a:t/>
            </a:r>
            <a:endParaRPr b="0" i="0" sz="8000">
              <a:solidFill>
                <a:schemeClr val="dk2"/>
              </a:solidFill>
              <a:latin typeface="Roboto"/>
              <a:ea typeface="Roboto"/>
              <a:cs typeface="Roboto"/>
              <a:sym typeface="Roboto"/>
            </a:endParaRPr>
          </a:p>
          <a:p>
            <a:pPr indent="0" lvl="0" marL="146050" rtl="0" algn="l">
              <a:lnSpc>
                <a:spcPct val="115000"/>
              </a:lnSpc>
              <a:spcBef>
                <a:spcPts val="0"/>
              </a:spcBef>
              <a:spcAft>
                <a:spcPts val="0"/>
              </a:spcAft>
              <a:buSzPct val="64999"/>
              <a:buNone/>
            </a:pPr>
            <a:r>
              <a:rPr b="1" i="0" lang="pt-BR" sz="8000">
                <a:solidFill>
                  <a:schemeClr val="dk2"/>
                </a:solidFill>
                <a:latin typeface="Roboto"/>
                <a:ea typeface="Roboto"/>
                <a:cs typeface="Roboto"/>
                <a:sym typeface="Roboto"/>
              </a:rPr>
              <a:t>§ 1º Caberá aos juízes eleitorais enviar os respectivos autos ao Tribunal Eleitoral competente, em cinco dias, após o decurso do prazo estabelecido no </a:t>
            </a:r>
            <a:r>
              <a:rPr b="1" i="1" lang="pt-BR" sz="8000">
                <a:solidFill>
                  <a:schemeClr val="dk2"/>
                </a:solidFill>
                <a:latin typeface="Roboto"/>
                <a:ea typeface="Roboto"/>
                <a:cs typeface="Roboto"/>
                <a:sym typeface="Roboto"/>
              </a:rPr>
              <a:t>caput</a:t>
            </a:r>
            <a:r>
              <a:rPr b="1" i="0" lang="pt-BR" sz="8000">
                <a:solidFill>
                  <a:schemeClr val="dk2"/>
                </a:solidFill>
                <a:latin typeface="Roboto"/>
                <a:ea typeface="Roboto"/>
                <a:cs typeface="Roboto"/>
                <a:sym typeface="Roboto"/>
              </a:rPr>
              <a:t>.</a:t>
            </a:r>
            <a:endParaRPr b="1" sz="8000">
              <a:solidFill>
                <a:schemeClr val="dk2"/>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ph idx="1" type="body"/>
          </p:nvPr>
        </p:nvSpPr>
        <p:spPr>
          <a:xfrm>
            <a:off x="285750" y="1271587"/>
            <a:ext cx="8132400" cy="3443287"/>
          </a:xfrm>
          <a:prstGeom prst="rect">
            <a:avLst/>
          </a:prstGeom>
          <a:noFill/>
          <a:ln>
            <a:noFill/>
          </a:ln>
        </p:spPr>
        <p:txBody>
          <a:bodyPr anchorCtr="0" anchor="t" bIns="91425" lIns="91425" spcFirstLastPara="1" rIns="91425" wrap="square" tIns="91425">
            <a:normAutofit fontScale="25000" lnSpcReduction="20000"/>
          </a:bodyPr>
          <a:lstStyle/>
          <a:p>
            <a:pPr indent="0" lvl="0" marL="146050" rtl="0" algn="just">
              <a:lnSpc>
                <a:spcPct val="115000"/>
              </a:lnSpc>
              <a:spcBef>
                <a:spcPts val="0"/>
              </a:spcBef>
              <a:spcAft>
                <a:spcPts val="0"/>
              </a:spcAft>
              <a:buSzPct val="72222"/>
              <a:buNone/>
            </a:pPr>
            <a:r>
              <a:rPr b="1" i="0" lang="pt-BR" sz="7200">
                <a:solidFill>
                  <a:schemeClr val="dk2"/>
                </a:solidFill>
                <a:latin typeface="Roboto"/>
                <a:ea typeface="Roboto"/>
                <a:cs typeface="Roboto"/>
                <a:sym typeface="Roboto"/>
              </a:rPr>
              <a:t>§ 2º </a:t>
            </a:r>
            <a:r>
              <a:rPr b="0" i="0" lang="pt-BR" sz="7200">
                <a:solidFill>
                  <a:schemeClr val="dk2"/>
                </a:solidFill>
                <a:latin typeface="Roboto"/>
                <a:ea typeface="Roboto"/>
                <a:cs typeface="Roboto"/>
                <a:sym typeface="Roboto"/>
              </a:rPr>
              <a:t>Para fins de inscrição de multas eleitorais na dívida ativa da União, os tribunais eleitorais reportar-se-ão diretamente às procuradorias da Fazenda Nacional, nos estados ou no Distrito Federal, em relação às multas impostas nos processos de sua competência originária, bem como quanto aos autos recebidos dos juízes eleitorais.</a:t>
            </a:r>
            <a:endParaRPr/>
          </a:p>
          <a:p>
            <a:pPr indent="0" lvl="0" marL="146050" rtl="0" algn="just">
              <a:lnSpc>
                <a:spcPct val="115000"/>
              </a:lnSpc>
              <a:spcBef>
                <a:spcPts val="0"/>
              </a:spcBef>
              <a:spcAft>
                <a:spcPts val="0"/>
              </a:spcAft>
              <a:buSzPct val="72222"/>
              <a:buNone/>
            </a:pPr>
            <a:r>
              <a:t/>
            </a:r>
            <a:endParaRPr b="0" i="0" sz="7200">
              <a:solidFill>
                <a:schemeClr val="dk2"/>
              </a:solidFill>
              <a:latin typeface="Roboto"/>
              <a:ea typeface="Roboto"/>
              <a:cs typeface="Roboto"/>
              <a:sym typeface="Roboto"/>
            </a:endParaRPr>
          </a:p>
          <a:p>
            <a:pPr indent="0" lvl="0" marL="146050" rtl="0" algn="just">
              <a:lnSpc>
                <a:spcPct val="115000"/>
              </a:lnSpc>
              <a:spcBef>
                <a:spcPts val="0"/>
              </a:spcBef>
              <a:spcAft>
                <a:spcPts val="0"/>
              </a:spcAft>
              <a:buSzPct val="72222"/>
              <a:buNone/>
            </a:pPr>
            <a:r>
              <a:rPr b="1" i="0" lang="pt-BR" sz="7200">
                <a:solidFill>
                  <a:schemeClr val="dk2"/>
                </a:solidFill>
                <a:latin typeface="Roboto"/>
                <a:ea typeface="Roboto"/>
                <a:cs typeface="Roboto"/>
                <a:sym typeface="Roboto"/>
              </a:rPr>
              <a:t>§ 3º A inscrição de débitos decorrentes de multas eleitorais na dívida ativa da União, prevista no § 2º deste artigo, deverá ser comunicada ao Tribunal Superior Eleitoral, por intermédio da Diretoria-Geral, com vistas ao acompanhamento e controle de ingresso de receitas pela Secretaria de Orçamento e Finanças (SOF), </a:t>
            </a:r>
            <a:r>
              <a:rPr b="0" i="0" lang="pt-BR" sz="7200">
                <a:solidFill>
                  <a:schemeClr val="dk2"/>
                </a:solidFill>
                <a:latin typeface="Roboto"/>
                <a:ea typeface="Roboto"/>
                <a:cs typeface="Roboto"/>
                <a:sym typeface="Roboto"/>
              </a:rPr>
              <a:t>responsável pelo planejamento, coordenação e supervisão das atividades de administração orçamentária e financeira da Justiça Eleitoral.</a:t>
            </a:r>
            <a:endParaRPr/>
          </a:p>
          <a:p>
            <a:pPr indent="0" lvl="0" marL="146050" rtl="0" algn="l">
              <a:lnSpc>
                <a:spcPct val="115000"/>
              </a:lnSpc>
              <a:spcBef>
                <a:spcPts val="0"/>
              </a:spcBef>
              <a:spcAft>
                <a:spcPts val="0"/>
              </a:spcAft>
              <a:buSzPct val="123809"/>
              <a:buNone/>
            </a:pPr>
            <a:r>
              <a:t/>
            </a:r>
            <a:endParaRPr b="0" i="0" sz="4200">
              <a:solidFill>
                <a:schemeClr val="dk2"/>
              </a:solidFill>
              <a:latin typeface="Roboto"/>
              <a:ea typeface="Roboto"/>
              <a:cs typeface="Roboto"/>
              <a:sym typeface="Roboto"/>
            </a:endParaRPr>
          </a:p>
          <a:p>
            <a:pPr indent="0" lvl="0" marL="0" rtl="0" algn="just">
              <a:lnSpc>
                <a:spcPct val="100000"/>
              </a:lnSpc>
              <a:spcBef>
                <a:spcPts val="0"/>
              </a:spcBef>
              <a:spcAft>
                <a:spcPts val="0"/>
              </a:spcAft>
              <a:buSzPct val="182456"/>
              <a:buNone/>
            </a:pPr>
            <a:r>
              <a:t/>
            </a:r>
            <a:endParaRPr sz="285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t>AÇÕES ELEITORAIS E COMINAÇÕES DE MULTA E DEVOLUÇÃO AO ERÁRIO</a:t>
            </a:r>
            <a:endParaRPr/>
          </a:p>
        </p:txBody>
      </p:sp>
      <p:sp>
        <p:nvSpPr>
          <p:cNvPr id="93" name="Google Shape;93;p2"/>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idx="1" type="body"/>
          </p:nvPr>
        </p:nvSpPr>
        <p:spPr>
          <a:xfrm>
            <a:off x="285750" y="1271587"/>
            <a:ext cx="8132400" cy="3443287"/>
          </a:xfrm>
          <a:prstGeom prst="rect">
            <a:avLst/>
          </a:prstGeom>
          <a:noFill/>
          <a:ln>
            <a:noFill/>
          </a:ln>
        </p:spPr>
        <p:txBody>
          <a:bodyPr anchorCtr="0" anchor="t" bIns="91425" lIns="91425" spcFirstLastPara="1" rIns="91425" wrap="square" tIns="91425">
            <a:normAutofit fontScale="25000" lnSpcReduction="20000"/>
          </a:bodyPr>
          <a:lstStyle/>
          <a:p>
            <a:pPr indent="0" lvl="0" marL="146050" rtl="0" algn="just">
              <a:lnSpc>
                <a:spcPct val="115000"/>
              </a:lnSpc>
              <a:spcBef>
                <a:spcPts val="0"/>
              </a:spcBef>
              <a:spcAft>
                <a:spcPts val="0"/>
              </a:spcAft>
              <a:buSzPct val="64999"/>
              <a:buNone/>
            </a:pPr>
            <a:r>
              <a:rPr b="0" lang="pt-BR" sz="8000">
                <a:solidFill>
                  <a:srgbClr val="262626"/>
                </a:solidFill>
                <a:latin typeface="Roboto"/>
                <a:ea typeface="Roboto"/>
                <a:cs typeface="Roboto"/>
                <a:sym typeface="Roboto"/>
              </a:rPr>
              <a:t>1. Consulta feita pelo TRE, recebida como processo administrativo devido à relevância da matéria.</a:t>
            </a:r>
            <a:endParaRPr sz="8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ct val="64999"/>
              <a:buNone/>
            </a:pPr>
            <a:r>
              <a:rPr b="0" lang="pt-BR" sz="8000">
                <a:solidFill>
                  <a:srgbClr val="262626"/>
                </a:solidFill>
                <a:latin typeface="Roboto"/>
                <a:ea typeface="Roboto"/>
                <a:cs typeface="Roboto"/>
                <a:sym typeface="Roboto"/>
              </a:rPr>
              <a:t>2. À época dos fatos, as regras que regiam os procedimentos atinentes ao recolhimento de recursos oriundos de fonte vedada ou de origem não identificada, decorrentes da desaprovação de contas partidárias, encontravam-se dispostas na Res.-TSE nº 23.432/2014 – editada por esta Corte Superior para regulamentar a matéria após a alteração promovida pela Lei nº 12.034/2009, a qual acrescentou o § 6º ao art. 37 da Lei nº 9.096/95, conferindo caráter jurisdicional aos procedimentos de prestação de contas.</a:t>
            </a:r>
            <a:endParaRPr/>
          </a:p>
          <a:p>
            <a:pPr indent="0" lvl="0" marL="146050" rtl="0" algn="l">
              <a:lnSpc>
                <a:spcPct val="115000"/>
              </a:lnSpc>
              <a:spcBef>
                <a:spcPts val="0"/>
              </a:spcBef>
              <a:spcAft>
                <a:spcPts val="0"/>
              </a:spcAft>
              <a:buSzPct val="123809"/>
              <a:buNone/>
            </a:pPr>
            <a:r>
              <a:t/>
            </a:r>
            <a:endParaRPr b="0" i="0" sz="4200">
              <a:solidFill>
                <a:schemeClr val="dk2"/>
              </a:solidFill>
              <a:latin typeface="Roboto"/>
              <a:ea typeface="Roboto"/>
              <a:cs typeface="Roboto"/>
              <a:sym typeface="Roboto"/>
            </a:endParaRPr>
          </a:p>
          <a:p>
            <a:pPr indent="0" lvl="0" marL="0" rtl="0" algn="just">
              <a:lnSpc>
                <a:spcPct val="100000"/>
              </a:lnSpc>
              <a:spcBef>
                <a:spcPts val="0"/>
              </a:spcBef>
              <a:spcAft>
                <a:spcPts val="0"/>
              </a:spcAft>
              <a:buSzPct val="182456"/>
              <a:buNone/>
            </a:pPr>
            <a:r>
              <a:t/>
            </a:r>
            <a:endParaRPr sz="285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idx="1" type="body"/>
          </p:nvPr>
        </p:nvSpPr>
        <p:spPr>
          <a:xfrm>
            <a:off x="257175" y="1128712"/>
            <a:ext cx="8629650" cy="3771901"/>
          </a:xfrm>
          <a:prstGeom prst="rect">
            <a:avLst/>
          </a:prstGeom>
          <a:noFill/>
          <a:ln>
            <a:noFill/>
          </a:ln>
        </p:spPr>
        <p:txBody>
          <a:bodyPr anchorCtr="0" anchor="t" bIns="91425" lIns="91425" spcFirstLastPara="1" rIns="91425" wrap="square" tIns="91425">
            <a:normAutofit fontScale="25000" lnSpcReduction="20000"/>
          </a:bodyPr>
          <a:lstStyle/>
          <a:p>
            <a:pPr indent="0" lvl="0" marL="146050" rtl="0" algn="just">
              <a:lnSpc>
                <a:spcPct val="115000"/>
              </a:lnSpc>
              <a:spcBef>
                <a:spcPts val="0"/>
              </a:spcBef>
              <a:spcAft>
                <a:spcPts val="0"/>
              </a:spcAft>
              <a:buSzPct val="64999"/>
              <a:buNone/>
            </a:pPr>
            <a:r>
              <a:rPr b="0" lang="pt-BR" sz="8000">
                <a:solidFill>
                  <a:srgbClr val="262626"/>
                </a:solidFill>
                <a:latin typeface="Roboto"/>
                <a:ea typeface="Roboto"/>
                <a:cs typeface="Roboto"/>
                <a:sym typeface="Roboto"/>
              </a:rPr>
              <a:t>3. Atualmente, tais regras encontram-se dispostas na Res.-TSE nº 23.464, de 17, de dezembro de 2015.</a:t>
            </a:r>
            <a:endParaRPr/>
          </a:p>
          <a:p>
            <a:pPr indent="0" lvl="0" marL="146050" rtl="0" algn="just">
              <a:lnSpc>
                <a:spcPct val="115000"/>
              </a:lnSpc>
              <a:spcBef>
                <a:spcPts val="0"/>
              </a:spcBef>
              <a:spcAft>
                <a:spcPts val="0"/>
              </a:spcAft>
              <a:buSzPct val="64999"/>
              <a:buNone/>
            </a:pPr>
            <a:r>
              <a:rPr b="0" lang="pt-BR" sz="8000">
                <a:solidFill>
                  <a:srgbClr val="262626"/>
                </a:solidFill>
                <a:latin typeface="Roboto"/>
                <a:ea typeface="Roboto"/>
                <a:cs typeface="Roboto"/>
                <a:sym typeface="Roboto"/>
              </a:rPr>
              <a:t>4. O entendimento insculpido na Res.-TSE nº 23.126/2009, que dava aos referidos recursos o tratamento destinado a multas eleitorais, cuja competência para cobrança mediante execução fiscal é da Procuradoria-Geral da Fazenda Nacional, foi superado pela nova regulamentação em comento.</a:t>
            </a:r>
            <a:endParaRPr/>
          </a:p>
          <a:p>
            <a:pPr indent="0" lvl="0" marL="146050" rtl="0" algn="just">
              <a:lnSpc>
                <a:spcPct val="115000"/>
              </a:lnSpc>
              <a:spcBef>
                <a:spcPts val="0"/>
              </a:spcBef>
              <a:spcAft>
                <a:spcPts val="0"/>
              </a:spcAft>
              <a:buSzPct val="64999"/>
              <a:buNone/>
            </a:pPr>
            <a:r>
              <a:rPr b="0" lang="pt-BR" sz="8000">
                <a:solidFill>
                  <a:srgbClr val="262626"/>
                </a:solidFill>
                <a:latin typeface="Roboto"/>
                <a:ea typeface="Roboto"/>
                <a:cs typeface="Roboto"/>
                <a:sym typeface="Roboto"/>
              </a:rPr>
              <a:t>5. O recebimento direto ou indireto de recursos nas condições acima delineadas implicará ao órgão partidário o recolhimento do montante irregular ao Tesouro Nacional, mediante Guia de Recolhimento da União (GRU), e, não havendo o devido recolhimento, a execução do julgado será da competência da Advocacia-Geral da União.”</a:t>
            </a:r>
            <a:endParaRPr/>
          </a:p>
          <a:p>
            <a:pPr indent="0" lvl="0" marL="146050" rtl="0" algn="l">
              <a:lnSpc>
                <a:spcPct val="115000"/>
              </a:lnSpc>
              <a:spcBef>
                <a:spcPts val="0"/>
              </a:spcBef>
              <a:spcAft>
                <a:spcPts val="0"/>
              </a:spcAft>
              <a:buSzPct val="64999"/>
              <a:buNone/>
            </a:pPr>
            <a:r>
              <a:t/>
            </a:r>
            <a:endParaRPr b="0" sz="8000">
              <a:solidFill>
                <a:schemeClr val="dk2"/>
              </a:solidFill>
              <a:latin typeface="Roboto"/>
              <a:ea typeface="Roboto"/>
              <a:cs typeface="Roboto"/>
              <a:sym typeface="Roboto"/>
            </a:endParaRPr>
          </a:p>
          <a:p>
            <a:pPr indent="0" lvl="0" marL="0" rtl="0" algn="just">
              <a:lnSpc>
                <a:spcPct val="100000"/>
              </a:lnSpc>
              <a:spcBef>
                <a:spcPts val="0"/>
              </a:spcBef>
              <a:spcAft>
                <a:spcPts val="0"/>
              </a:spcAft>
              <a:buSzPct val="64999"/>
              <a:buNone/>
            </a:pPr>
            <a:r>
              <a:t/>
            </a:r>
            <a:endParaRPr sz="80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2"/>
          <p:cNvSpPr txBox="1"/>
          <p:nvPr>
            <p:ph idx="1" type="body"/>
          </p:nvPr>
        </p:nvSpPr>
        <p:spPr>
          <a:xfrm>
            <a:off x="914400" y="1271587"/>
            <a:ext cx="7522369" cy="3443287"/>
          </a:xfrm>
          <a:prstGeom prst="rect">
            <a:avLst/>
          </a:prstGeom>
          <a:noFill/>
          <a:ln>
            <a:noFill/>
          </a:ln>
        </p:spPr>
        <p:txBody>
          <a:bodyPr anchorCtr="0" anchor="t" bIns="91425" lIns="91425" spcFirstLastPara="1" rIns="91425" wrap="square" tIns="91425">
            <a:normAutofit fontScale="25000" lnSpcReduction="20000"/>
          </a:bodyPr>
          <a:lstStyle/>
          <a:p>
            <a:pPr indent="0" lvl="0" marL="146050" rtl="0" algn="just">
              <a:lnSpc>
                <a:spcPct val="115000"/>
              </a:lnSpc>
              <a:spcBef>
                <a:spcPts val="0"/>
              </a:spcBef>
              <a:spcAft>
                <a:spcPts val="0"/>
              </a:spcAft>
              <a:buSzPct val="64999"/>
              <a:buNone/>
            </a:pPr>
            <a:r>
              <a:rPr lang="pt-BR" sz="8000">
                <a:solidFill>
                  <a:srgbClr val="262626"/>
                </a:solidFill>
                <a:latin typeface="Roboto"/>
                <a:ea typeface="Roboto"/>
                <a:cs typeface="Roboto"/>
                <a:sym typeface="Roboto"/>
              </a:rPr>
              <a:t>Origem: </a:t>
            </a:r>
            <a:r>
              <a:rPr b="0" lang="pt-BR" sz="8000">
                <a:solidFill>
                  <a:srgbClr val="262626"/>
                </a:solidFill>
                <a:latin typeface="Roboto"/>
                <a:ea typeface="Roboto"/>
                <a:cs typeface="Roboto"/>
                <a:sym typeface="Roboto"/>
              </a:rPr>
              <a:t>Consulta nº 11675, Acórdão, Rel. Min. Maria Thereza de Assis Moura, </a:t>
            </a:r>
            <a:r>
              <a:rPr lang="pt-BR" sz="8000">
                <a:solidFill>
                  <a:srgbClr val="262626"/>
                </a:solidFill>
                <a:latin typeface="Roboto"/>
                <a:ea typeface="Roboto"/>
                <a:cs typeface="Roboto"/>
                <a:sym typeface="Roboto"/>
              </a:rPr>
              <a:t>D</a:t>
            </a:r>
            <a:r>
              <a:rPr b="0" lang="pt-BR" sz="8000">
                <a:solidFill>
                  <a:srgbClr val="262626"/>
                </a:solidFill>
                <a:latin typeface="Roboto"/>
                <a:ea typeface="Roboto"/>
                <a:cs typeface="Roboto"/>
                <a:sym typeface="Roboto"/>
              </a:rPr>
              <a:t>JE 07/03/2016.</a:t>
            </a:r>
            <a:endParaRPr/>
          </a:p>
          <a:p>
            <a:pPr indent="0" lvl="0" marL="146050" rtl="0" algn="just">
              <a:lnSpc>
                <a:spcPct val="115000"/>
              </a:lnSpc>
              <a:spcBef>
                <a:spcPts val="0"/>
              </a:spcBef>
              <a:spcAft>
                <a:spcPts val="0"/>
              </a:spcAft>
              <a:buSzPct val="64999"/>
              <a:buNone/>
            </a:pPr>
            <a:r>
              <a:t/>
            </a:r>
            <a:endParaRPr b="0" sz="8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ct val="64999"/>
              <a:buNone/>
            </a:pPr>
            <a:r>
              <a:rPr lang="pt-BR" sz="8000">
                <a:solidFill>
                  <a:srgbClr val="262626"/>
                </a:solidFill>
                <a:latin typeface="Roboto"/>
                <a:ea typeface="Roboto"/>
                <a:cs typeface="Roboto"/>
                <a:sym typeface="Roboto"/>
              </a:rPr>
              <a:t>O que podemos concluir?</a:t>
            </a:r>
            <a:endParaRPr/>
          </a:p>
          <a:p>
            <a:pPr indent="0" lvl="0" marL="146050" rtl="0" algn="just">
              <a:lnSpc>
                <a:spcPct val="115000"/>
              </a:lnSpc>
              <a:spcBef>
                <a:spcPts val="0"/>
              </a:spcBef>
              <a:spcAft>
                <a:spcPts val="0"/>
              </a:spcAft>
              <a:buSzPct val="64999"/>
              <a:buNone/>
            </a:pPr>
            <a:r>
              <a:t/>
            </a:r>
            <a:endParaRPr sz="8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ct val="64999"/>
              <a:buNone/>
            </a:pPr>
            <a:r>
              <a:rPr lang="pt-BR" sz="8000">
                <a:solidFill>
                  <a:srgbClr val="262626"/>
                </a:solidFill>
                <a:latin typeface="Roboto"/>
                <a:ea typeface="Roboto"/>
                <a:cs typeface="Roboto"/>
                <a:sym typeface="Roboto"/>
              </a:rPr>
              <a:t>Que o TSE diferenciou uma dívida que tinha origem administrativa (PC sem caráter jurisdicional) e reconheceu que o provimento jurisdicional há de ser satisfeito via cumprimento de sentença.</a:t>
            </a:r>
            <a:endParaRPr sz="80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idx="1" type="body"/>
          </p:nvPr>
        </p:nvSpPr>
        <p:spPr>
          <a:xfrm>
            <a:off x="729450" y="1144859"/>
            <a:ext cx="7688700" cy="3570015"/>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pt-BR" sz="2200">
                <a:solidFill>
                  <a:schemeClr val="dk2"/>
                </a:solidFill>
                <a:latin typeface="Roboto"/>
                <a:ea typeface="Roboto"/>
                <a:cs typeface="Roboto"/>
                <a:sym typeface="Roboto"/>
              </a:rPr>
              <a:t>A Resolução TSE n.º </a:t>
            </a:r>
            <a:r>
              <a:rPr b="1" lang="pt-BR" sz="2200">
                <a:solidFill>
                  <a:srgbClr val="752B00"/>
                </a:solidFill>
                <a:latin typeface="Roboto"/>
                <a:ea typeface="Roboto"/>
                <a:cs typeface="Roboto"/>
                <a:sym typeface="Roboto"/>
              </a:rPr>
              <a:t>23709/2022</a:t>
            </a:r>
            <a:r>
              <a:rPr lang="pt-BR" sz="2200">
                <a:solidFill>
                  <a:schemeClr val="dk2"/>
                </a:solidFill>
                <a:latin typeface="Roboto"/>
                <a:ea typeface="Roboto"/>
                <a:cs typeface="Roboto"/>
                <a:sym typeface="Roboto"/>
              </a:rPr>
              <a:t>: </a:t>
            </a:r>
            <a:r>
              <a:rPr b="0" i="0" lang="pt-BR" sz="2000">
                <a:solidFill>
                  <a:schemeClr val="dk2"/>
                </a:solidFill>
                <a:latin typeface="Roboto"/>
                <a:ea typeface="Roboto"/>
                <a:cs typeface="Roboto"/>
                <a:sym typeface="Roboto"/>
              </a:rPr>
              <a:t>Dispõe sobre o procedimento de execução e cumprimento de decisões impositivas de multas e outras sanções de natureza pecuniária, exceto criminais, proferidas pela Justiça Eleitoral</a:t>
            </a:r>
            <a:r>
              <a:rPr lang="pt-BR" sz="2000">
                <a:solidFill>
                  <a:schemeClr val="dk2"/>
                </a:solidFill>
                <a:latin typeface="Roboto"/>
                <a:ea typeface="Roboto"/>
                <a:cs typeface="Roboto"/>
                <a:sym typeface="Roboto"/>
              </a:rPr>
              <a:t>.</a:t>
            </a:r>
            <a:endParaRPr b="0" sz="2200">
              <a:solidFill>
                <a:schemeClr val="dk2"/>
              </a:solidFill>
              <a:latin typeface="Roboto"/>
              <a:ea typeface="Roboto"/>
              <a:cs typeface="Roboto"/>
              <a:sym typeface="Roboto"/>
            </a:endParaRPr>
          </a:p>
          <a:p>
            <a:pPr indent="0" lvl="0" marL="0" rtl="0" algn="l">
              <a:lnSpc>
                <a:spcPct val="115000"/>
              </a:lnSpc>
              <a:spcBef>
                <a:spcPts val="0"/>
              </a:spcBef>
              <a:spcAft>
                <a:spcPts val="0"/>
              </a:spcAft>
              <a:buSzPts val="1300"/>
              <a:buNone/>
            </a:pPr>
            <a:r>
              <a:t/>
            </a:r>
            <a:endParaRPr sz="3600">
              <a:solidFill>
                <a:schemeClr val="dk2"/>
              </a:solidFill>
              <a:latin typeface="Roboto"/>
              <a:ea typeface="Roboto"/>
              <a:cs typeface="Roboto"/>
              <a:sym typeface="Roboto"/>
            </a:endParaRPr>
          </a:p>
          <a:p>
            <a:pPr indent="0" lvl="0" marL="0" rtl="0" algn="just">
              <a:lnSpc>
                <a:spcPct val="100000"/>
              </a:lnSpc>
              <a:spcBef>
                <a:spcPts val="0"/>
              </a:spcBef>
              <a:spcAft>
                <a:spcPts val="0"/>
              </a:spcAft>
              <a:buSzPts val="1300"/>
              <a:buNone/>
            </a:pPr>
            <a:r>
              <a:t/>
            </a:r>
            <a:endParaRPr sz="36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
        <p:nvSpPr>
          <p:cNvPr id="200" name="Google Shape;200;p23"/>
          <p:cNvSpPr/>
          <p:nvPr/>
        </p:nvSpPr>
        <p:spPr>
          <a:xfrm>
            <a:off x="971550" y="2936488"/>
            <a:ext cx="7443000" cy="1635512"/>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Deixa expresso quando é execução fiscal e quando é cumprimento de sentença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idx="1" type="body"/>
          </p:nvPr>
        </p:nvSpPr>
        <p:spPr>
          <a:xfrm>
            <a:off x="729450" y="1144859"/>
            <a:ext cx="7688700" cy="3570015"/>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sz="3600">
              <a:solidFill>
                <a:schemeClr val="dk2"/>
              </a:solidFill>
              <a:latin typeface="Roboto"/>
              <a:ea typeface="Roboto"/>
              <a:cs typeface="Roboto"/>
              <a:sym typeface="Roboto"/>
            </a:endParaRPr>
          </a:p>
          <a:p>
            <a:pPr indent="0" lvl="0" marL="0" rtl="0" algn="just">
              <a:lnSpc>
                <a:spcPct val="100000"/>
              </a:lnSpc>
              <a:spcBef>
                <a:spcPts val="0"/>
              </a:spcBef>
              <a:spcAft>
                <a:spcPts val="0"/>
              </a:spcAft>
              <a:buSzPts val="1300"/>
              <a:buNone/>
            </a:pPr>
            <a:r>
              <a:t/>
            </a:r>
            <a:endParaRPr sz="36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
        <p:nvSpPr>
          <p:cNvPr id="206" name="Google Shape;206;p24"/>
          <p:cNvSpPr/>
          <p:nvPr/>
        </p:nvSpPr>
        <p:spPr>
          <a:xfrm>
            <a:off x="356839" y="1256371"/>
            <a:ext cx="8057711" cy="3315629"/>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Multa administrativo-eleitoral 🡪 EXECUÇÃO</a:t>
            </a:r>
            <a:endParaRPr/>
          </a:p>
          <a:p>
            <a:pPr indent="0" lvl="0" marL="0" marR="0" rtl="0" algn="l">
              <a:lnSpc>
                <a:spcPct val="114000"/>
              </a:lnSpc>
              <a:spcBef>
                <a:spcPts val="0"/>
              </a:spcBef>
              <a:spcAft>
                <a:spcPts val="0"/>
              </a:spcAft>
              <a:buClr>
                <a:srgbClr val="000000"/>
              </a:buClr>
              <a:buSzPts val="1800"/>
              <a:buFont typeface="Arial"/>
              <a:buNone/>
            </a:pPr>
            <a:r>
              <a:t/>
            </a:r>
            <a:endParaRPr b="0" i="0" sz="1800" u="none" cap="none" strike="noStrike">
              <a:solidFill>
                <a:schemeClr val="dk2"/>
              </a:solidFill>
              <a:latin typeface="Roboto"/>
              <a:ea typeface="Roboto"/>
              <a:cs typeface="Roboto"/>
              <a:sym typeface="Roboto"/>
            </a:endParaRPr>
          </a:p>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Multa judicial eleitoral 🡪 CUMPRIMENTO DE SENTENÇA</a:t>
            </a:r>
            <a:endParaRPr/>
          </a:p>
          <a:p>
            <a:pPr indent="0" lvl="0" marL="0" marR="0" rtl="0" algn="l">
              <a:lnSpc>
                <a:spcPct val="114000"/>
              </a:lnSpc>
              <a:spcBef>
                <a:spcPts val="0"/>
              </a:spcBef>
              <a:spcAft>
                <a:spcPts val="0"/>
              </a:spcAft>
              <a:buClr>
                <a:srgbClr val="000000"/>
              </a:buClr>
              <a:buSzPts val="1800"/>
              <a:buFont typeface="Arial"/>
              <a:buNone/>
            </a:pPr>
            <a:r>
              <a:t/>
            </a:r>
            <a:endParaRPr b="0" i="0" sz="1800" u="none" cap="none" strike="noStrike">
              <a:solidFill>
                <a:schemeClr val="dk2"/>
              </a:solidFill>
              <a:latin typeface="Roboto"/>
              <a:ea typeface="Roboto"/>
              <a:cs typeface="Roboto"/>
              <a:sym typeface="Roboto"/>
            </a:endParaRPr>
          </a:p>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Sanção obrigacional eleitoral 🡪 CUMPRIMENTO DE SENTENÇA (Resolução não diz claramente)</a:t>
            </a:r>
            <a:endParaRPr/>
          </a:p>
          <a:p>
            <a:pPr indent="0" lvl="0" marL="0" marR="0" rtl="0" algn="l">
              <a:lnSpc>
                <a:spcPct val="114000"/>
              </a:lnSpc>
              <a:spcBef>
                <a:spcPts val="0"/>
              </a:spcBef>
              <a:spcAft>
                <a:spcPts val="0"/>
              </a:spcAft>
              <a:buClr>
                <a:srgbClr val="000000"/>
              </a:buClr>
              <a:buSzPts val="1800"/>
              <a:buFont typeface="Arial"/>
              <a:buNone/>
            </a:pPr>
            <a:r>
              <a:t/>
            </a:r>
            <a:endParaRPr b="0" i="0" sz="1800" u="none" cap="none" strike="noStrike">
              <a:solidFill>
                <a:schemeClr val="dk2"/>
              </a:solidFill>
              <a:latin typeface="Roboto"/>
              <a:ea typeface="Roboto"/>
              <a:cs typeface="Roboto"/>
              <a:sym typeface="Roboto"/>
            </a:endParaRPr>
          </a:p>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Penalidade processual pecuniária🡪 CUMPRIMENTO DE SENTENÇA ou EXECUÇÃO FISCAL (ato atentatório à dignidade da justiça 🡪 multa).</a:t>
            </a:r>
            <a:endParaRPr b="0" i="0" sz="1800" u="none" cap="none" strike="noStrike">
              <a:solidFill>
                <a:schemeClr val="dk2"/>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idx="1" type="body"/>
          </p:nvPr>
        </p:nvSpPr>
        <p:spPr>
          <a:xfrm>
            <a:off x="729450" y="1144859"/>
            <a:ext cx="7688700" cy="3570015"/>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sz="3600">
              <a:solidFill>
                <a:schemeClr val="dk2"/>
              </a:solidFill>
              <a:latin typeface="Roboto"/>
              <a:ea typeface="Roboto"/>
              <a:cs typeface="Roboto"/>
              <a:sym typeface="Roboto"/>
            </a:endParaRPr>
          </a:p>
          <a:p>
            <a:pPr indent="0" lvl="0" marL="0" rtl="0" algn="just">
              <a:lnSpc>
                <a:spcPct val="100000"/>
              </a:lnSpc>
              <a:spcBef>
                <a:spcPts val="0"/>
              </a:spcBef>
              <a:spcAft>
                <a:spcPts val="0"/>
              </a:spcAft>
              <a:buSzPts val="1300"/>
              <a:buNone/>
            </a:pPr>
            <a:r>
              <a:t/>
            </a:r>
            <a:endParaRPr sz="36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
        <p:nvSpPr>
          <p:cNvPr id="212" name="Google Shape;212;p25"/>
          <p:cNvSpPr/>
          <p:nvPr/>
        </p:nvSpPr>
        <p:spPr>
          <a:xfrm>
            <a:off x="356839" y="1256371"/>
            <a:ext cx="3821151" cy="3315629"/>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Multa judicial eleitoral 🡪 CUMPRIMENTO DE SENTENÇA</a:t>
            </a:r>
            <a:endParaRPr/>
          </a:p>
          <a:p>
            <a:pPr indent="0" lvl="0" marL="0" marR="0" rtl="0" algn="l">
              <a:lnSpc>
                <a:spcPct val="114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None/>
            </a:pPr>
            <a:r>
              <a:rPr b="0" i="0" lang="pt-BR" sz="1800" u="none" cap="none" strike="noStrike">
                <a:solidFill>
                  <a:srgbClr val="137266"/>
                </a:solidFill>
                <a:latin typeface="Roboto"/>
                <a:ea typeface="Roboto"/>
                <a:cs typeface="Roboto"/>
                <a:sym typeface="Roboto"/>
              </a:rPr>
              <a:t>Propaganda ilícita</a:t>
            </a:r>
            <a:endParaRPr/>
          </a:p>
          <a:p>
            <a:pPr indent="-285750" lvl="0" marL="285750" marR="0" rtl="0" algn="l">
              <a:lnSpc>
                <a:spcPct val="100000"/>
              </a:lnSpc>
              <a:spcBef>
                <a:spcPts val="1200"/>
              </a:spcBef>
              <a:spcAft>
                <a:spcPts val="0"/>
              </a:spcAft>
              <a:buNone/>
            </a:pPr>
            <a:r>
              <a:rPr b="0" i="0" lang="pt-BR" sz="1800" u="none" cap="none" strike="noStrike">
                <a:solidFill>
                  <a:srgbClr val="137266"/>
                </a:solidFill>
                <a:latin typeface="Roboto"/>
                <a:ea typeface="Roboto"/>
                <a:cs typeface="Roboto"/>
                <a:sym typeface="Roboto"/>
              </a:rPr>
              <a:t>Condutas vedadas</a:t>
            </a:r>
            <a:endParaRPr/>
          </a:p>
          <a:p>
            <a:pPr indent="-285750" lvl="0" marL="285750" marR="0" rtl="0" algn="l">
              <a:lnSpc>
                <a:spcPct val="100000"/>
              </a:lnSpc>
              <a:spcBef>
                <a:spcPts val="1200"/>
              </a:spcBef>
              <a:spcAft>
                <a:spcPts val="0"/>
              </a:spcAft>
              <a:buNone/>
            </a:pPr>
            <a:r>
              <a:rPr b="0" i="0" lang="pt-BR" sz="1800" u="none" cap="none" strike="noStrike">
                <a:solidFill>
                  <a:srgbClr val="137266"/>
                </a:solidFill>
                <a:latin typeface="Roboto"/>
                <a:ea typeface="Roboto"/>
                <a:cs typeface="Roboto"/>
                <a:sym typeface="Roboto"/>
              </a:rPr>
              <a:t>Doação acima do limite legal</a:t>
            </a:r>
            <a:endParaRPr/>
          </a:p>
          <a:p>
            <a:pPr indent="-285750" lvl="0" marL="285750" marR="0" rtl="0" algn="l">
              <a:lnSpc>
                <a:spcPct val="100000"/>
              </a:lnSpc>
              <a:spcBef>
                <a:spcPts val="1200"/>
              </a:spcBef>
              <a:spcAft>
                <a:spcPts val="0"/>
              </a:spcAft>
              <a:buNone/>
            </a:pPr>
            <a:r>
              <a:rPr b="0" i="0" lang="pt-BR" sz="1800" u="none" cap="none" strike="noStrike">
                <a:solidFill>
                  <a:srgbClr val="137266"/>
                </a:solidFill>
                <a:latin typeface="Roboto"/>
                <a:ea typeface="Roboto"/>
                <a:cs typeface="Roboto"/>
                <a:sym typeface="Roboto"/>
              </a:rPr>
              <a:t>Compra votos</a:t>
            </a:r>
            <a:endParaRPr/>
          </a:p>
          <a:p>
            <a:pPr indent="0" lvl="0" marL="0" marR="0" rtl="0" algn="l">
              <a:lnSpc>
                <a:spcPct val="114000"/>
              </a:lnSpc>
              <a:spcBef>
                <a:spcPts val="1200"/>
              </a:spcBef>
              <a:spcAft>
                <a:spcPts val="0"/>
              </a:spcAft>
              <a:buClr>
                <a:srgbClr val="000000"/>
              </a:buClr>
              <a:buSzPts val="1800"/>
              <a:buFont typeface="Arial"/>
              <a:buNone/>
            </a:pPr>
            <a:r>
              <a:t/>
            </a:r>
            <a:endParaRPr b="0" i="0" sz="1800" u="none" cap="none" strike="noStrike">
              <a:solidFill>
                <a:schemeClr val="dk2"/>
              </a:solidFill>
              <a:latin typeface="Roboto"/>
              <a:ea typeface="Roboto"/>
              <a:cs typeface="Roboto"/>
              <a:sym typeface="Roboto"/>
            </a:endParaRPr>
          </a:p>
        </p:txBody>
      </p:sp>
      <p:sp>
        <p:nvSpPr>
          <p:cNvPr id="213" name="Google Shape;213;p25"/>
          <p:cNvSpPr/>
          <p:nvPr/>
        </p:nvSpPr>
        <p:spPr>
          <a:xfrm>
            <a:off x="4296938" y="1256370"/>
            <a:ext cx="4401014" cy="3315629"/>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Sanção obrigacional eleitoral 🡪 CUMPRIMENTO DE SENTENÇA (Resolução não diz claramente)</a:t>
            </a:r>
            <a:endParaRPr/>
          </a:p>
          <a:p>
            <a:pPr indent="0" lvl="0" marL="0" marR="0" rtl="0" algn="l">
              <a:lnSpc>
                <a:spcPct val="150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Recursos de origem não identificada</a:t>
            </a:r>
            <a:endParaRPr/>
          </a:p>
          <a:p>
            <a:pPr indent="0" lvl="0" marL="0" marR="0" rtl="0" algn="l">
              <a:lnSpc>
                <a:spcPct val="150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Suspensão de cotas do Fundo Partidário</a:t>
            </a:r>
            <a:endParaRPr/>
          </a:p>
          <a:p>
            <a:pPr indent="0" lvl="0" marL="0" marR="0" rtl="0" algn="l">
              <a:lnSpc>
                <a:spcPct val="100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Acréscimo em gastos com participação feminina</a:t>
            </a:r>
            <a:endParaRPr/>
          </a:p>
          <a:p>
            <a:pPr indent="0" lvl="0" marL="0" marR="0" rtl="0" algn="l">
              <a:lnSpc>
                <a:spcPct val="150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Devolução de valores (comum em FEFC)</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txBox="1"/>
          <p:nvPr>
            <p:ph idx="1" type="body"/>
          </p:nvPr>
        </p:nvSpPr>
        <p:spPr>
          <a:xfrm>
            <a:off x="729450" y="1144859"/>
            <a:ext cx="7688700" cy="3570015"/>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sz="3600">
              <a:solidFill>
                <a:schemeClr val="dk2"/>
              </a:solidFill>
              <a:latin typeface="Roboto"/>
              <a:ea typeface="Roboto"/>
              <a:cs typeface="Roboto"/>
              <a:sym typeface="Roboto"/>
            </a:endParaRPr>
          </a:p>
          <a:p>
            <a:pPr indent="0" lvl="0" marL="0" rtl="0" algn="just">
              <a:lnSpc>
                <a:spcPct val="100000"/>
              </a:lnSpc>
              <a:spcBef>
                <a:spcPts val="0"/>
              </a:spcBef>
              <a:spcAft>
                <a:spcPts val="0"/>
              </a:spcAft>
              <a:buSzPts val="1300"/>
              <a:buNone/>
            </a:pPr>
            <a:r>
              <a:t/>
            </a:r>
            <a:endParaRPr sz="36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sp>
        <p:nvSpPr>
          <p:cNvPr id="219" name="Google Shape;219;p26"/>
          <p:cNvSpPr/>
          <p:nvPr/>
        </p:nvSpPr>
        <p:spPr>
          <a:xfrm>
            <a:off x="334085" y="792669"/>
            <a:ext cx="3821151" cy="1226633"/>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Multa administrativo-eleitoral 🡪 EXECUÇÃO FISCAL</a:t>
            </a:r>
            <a:endParaRPr b="0" i="0" sz="18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None/>
            </a:pPr>
            <a:r>
              <a:rPr b="0" i="0" lang="pt-BR" sz="1800" u="none" cap="none" strike="noStrike">
                <a:solidFill>
                  <a:srgbClr val="137266"/>
                </a:solidFill>
                <a:latin typeface="Roboto"/>
                <a:ea typeface="Roboto"/>
                <a:cs typeface="Roboto"/>
                <a:sym typeface="Roboto"/>
              </a:rPr>
              <a:t>Mesário faltoso</a:t>
            </a:r>
            <a:endParaRPr/>
          </a:p>
        </p:txBody>
      </p:sp>
      <p:sp>
        <p:nvSpPr>
          <p:cNvPr id="220" name="Google Shape;220;p26"/>
          <p:cNvSpPr/>
          <p:nvPr/>
        </p:nvSpPr>
        <p:spPr>
          <a:xfrm>
            <a:off x="4438187" y="622612"/>
            <a:ext cx="4401014" cy="3315629"/>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Penalidade processual pecuniária 🡪 CUMPRIMENTO DE SENTENÇA</a:t>
            </a:r>
            <a:endParaRPr/>
          </a:p>
          <a:p>
            <a:pPr indent="0" lvl="0" marL="0" marR="0" rtl="0" algn="l">
              <a:lnSpc>
                <a:spcPct val="114000"/>
              </a:lnSpc>
              <a:spcBef>
                <a:spcPts val="0"/>
              </a:spcBef>
              <a:spcAft>
                <a:spcPts val="0"/>
              </a:spcAft>
              <a:buClr>
                <a:srgbClr val="000000"/>
              </a:buClr>
              <a:buSzPts val="1800"/>
              <a:buFont typeface="Arial"/>
              <a:buNone/>
            </a:pPr>
            <a:r>
              <a:t/>
            </a:r>
            <a:endParaRPr b="0" i="0" sz="1800" u="none" cap="none" strike="noStrike">
              <a:solidFill>
                <a:schemeClr val="dk2"/>
              </a:solidFill>
              <a:latin typeface="Roboto"/>
              <a:ea typeface="Roboto"/>
              <a:cs typeface="Roboto"/>
              <a:sym typeface="Roboto"/>
            </a:endParaRPr>
          </a:p>
          <a:p>
            <a:pPr indent="0" lvl="0" marL="0" marR="0" rtl="0" algn="l">
              <a:lnSpc>
                <a:spcPct val="150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Litigância de má-fé</a:t>
            </a:r>
            <a:endParaRPr/>
          </a:p>
          <a:p>
            <a:pPr indent="0" lvl="0" marL="0" marR="0" rtl="0" algn="l">
              <a:lnSpc>
                <a:spcPct val="150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Interposição de recurso protelatório</a:t>
            </a:r>
            <a:endParaRPr/>
          </a:p>
          <a:p>
            <a:pPr indent="0" lvl="0" marL="0" marR="0" rtl="0" algn="l">
              <a:lnSpc>
                <a:spcPct val="150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Medida coercitiva para prática de ato (</a:t>
            </a:r>
            <a:r>
              <a:rPr b="0" i="1" lang="pt-BR" sz="1800" u="none" cap="none" strike="noStrike">
                <a:solidFill>
                  <a:srgbClr val="137266"/>
                </a:solidFill>
                <a:latin typeface="Roboto"/>
                <a:ea typeface="Roboto"/>
                <a:cs typeface="Roboto"/>
                <a:sym typeface="Roboto"/>
              </a:rPr>
              <a:t>astreintes</a:t>
            </a:r>
            <a:r>
              <a:rPr b="0" i="0" lang="pt-BR" sz="1800" u="none" cap="none" strike="noStrike">
                <a:solidFill>
                  <a:srgbClr val="137266"/>
                </a:solidFill>
                <a:latin typeface="Roboto"/>
                <a:ea typeface="Roboto"/>
                <a:cs typeface="Roboto"/>
                <a:sym typeface="Roboto"/>
              </a:rPr>
              <a:t>)</a:t>
            </a:r>
            <a:endParaRPr/>
          </a:p>
        </p:txBody>
      </p:sp>
      <p:sp>
        <p:nvSpPr>
          <p:cNvPr id="221" name="Google Shape;221;p26"/>
          <p:cNvSpPr/>
          <p:nvPr/>
        </p:nvSpPr>
        <p:spPr>
          <a:xfrm>
            <a:off x="356838" y="2148468"/>
            <a:ext cx="3821151" cy="2522034"/>
          </a:xfrm>
          <a:prstGeom prst="rect">
            <a:avLst/>
          </a:prstGeom>
          <a:gradFill>
            <a:gsLst>
              <a:gs pos="0">
                <a:srgbClr val="FFC7AF"/>
              </a:gs>
              <a:gs pos="35000">
                <a:srgbClr val="FFD7C5"/>
              </a:gs>
              <a:gs pos="100000">
                <a:srgbClr val="FFEDE6"/>
              </a:gs>
            </a:gsLst>
            <a:lin ang="16200000" scaled="0"/>
          </a:gradFill>
          <a:ln cap="flat" cmpd="sng" w="9525">
            <a:solidFill>
              <a:srgbClr val="FBB1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Penalidade processual pecuniária 🡪 EXECUÇÃO FISCAL</a:t>
            </a:r>
            <a:endParaRPr/>
          </a:p>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rgbClr val="137266"/>
                </a:solidFill>
                <a:latin typeface="Roboto"/>
                <a:ea typeface="Roboto"/>
                <a:cs typeface="Roboto"/>
                <a:sym typeface="Roboto"/>
              </a:rPr>
              <a:t>Ato atentatório à dignidade da justiça (CPC, art. 77, §3º)</a:t>
            </a:r>
            <a:endParaRPr/>
          </a:p>
          <a:p>
            <a:pPr indent="0" lvl="0" marL="0" marR="0" rtl="0" algn="l">
              <a:lnSpc>
                <a:spcPct val="114000"/>
              </a:lnSpc>
              <a:spcBef>
                <a:spcPts val="0"/>
              </a:spcBef>
              <a:spcAft>
                <a:spcPts val="0"/>
              </a:spcAft>
              <a:buClr>
                <a:srgbClr val="000000"/>
              </a:buClr>
              <a:buSzPts val="1800"/>
              <a:buFont typeface="Arial"/>
              <a:buNone/>
            </a:pPr>
            <a:r>
              <a:rPr b="0" i="0" lang="pt-BR" sz="1800" u="none" cap="none" strike="noStrike">
                <a:solidFill>
                  <a:schemeClr val="dk2"/>
                </a:solidFill>
                <a:latin typeface="Roboto"/>
                <a:ea typeface="Roboto"/>
                <a:cs typeface="Roboto"/>
                <a:sym typeface="Roboto"/>
              </a:rPr>
              <a:t>** Há vários dispositivos no CPC que indicam conduta que atenta à dignidade da justiça.</a:t>
            </a:r>
            <a:endParaRPr b="0" i="0" sz="1800" u="none" cap="none" strike="noStrike">
              <a:solidFill>
                <a:schemeClr val="dk1"/>
              </a:solidFill>
              <a:latin typeface="Roboto"/>
              <a:ea typeface="Roboto"/>
              <a:cs typeface="Roboto"/>
              <a:sym typeface="Roboto"/>
            </a:endParaRPr>
          </a:p>
          <a:p>
            <a:pPr indent="-285750" lvl="0" marL="285750" marR="0" rtl="0" algn="l">
              <a:lnSpc>
                <a:spcPct val="100000"/>
              </a:lnSpc>
              <a:spcBef>
                <a:spcPts val="0"/>
              </a:spcBef>
              <a:spcAft>
                <a:spcPts val="0"/>
              </a:spcAft>
              <a:buNone/>
            </a:pPr>
            <a:r>
              <a:t/>
            </a:r>
            <a:endParaRPr b="0" i="0" sz="1800" u="none" cap="none" strike="noStrike">
              <a:solidFill>
                <a:srgbClr val="137266"/>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idx="1" type="body"/>
          </p:nvPr>
        </p:nvSpPr>
        <p:spPr>
          <a:xfrm>
            <a:off x="1248936" y="1330712"/>
            <a:ext cx="6972242" cy="2810108"/>
          </a:xfrm>
          <a:prstGeom prst="rect">
            <a:avLst/>
          </a:prstGeom>
          <a:noFill/>
          <a:ln>
            <a:noFill/>
          </a:ln>
        </p:spPr>
        <p:txBody>
          <a:bodyPr anchorCtr="0" anchor="t" bIns="91425" lIns="91425" spcFirstLastPara="1" rIns="91425" wrap="square" tIns="91425">
            <a:normAutofit lnSpcReduction="10000"/>
          </a:bodyPr>
          <a:lstStyle/>
          <a:p>
            <a:pPr indent="0" lvl="0" marL="146050" rtl="0" algn="just">
              <a:lnSpc>
                <a:spcPct val="115000"/>
              </a:lnSpc>
              <a:spcBef>
                <a:spcPts val="0"/>
              </a:spcBef>
              <a:spcAft>
                <a:spcPts val="0"/>
              </a:spcAft>
              <a:buSzPts val="1300"/>
              <a:buNone/>
            </a:pPr>
            <a:r>
              <a:rPr lang="pt-BR" sz="2200">
                <a:solidFill>
                  <a:srgbClr val="262626"/>
                </a:solidFill>
                <a:latin typeface="Roboto"/>
                <a:ea typeface="Roboto"/>
                <a:cs typeface="Roboto"/>
                <a:sym typeface="Roboto"/>
              </a:rPr>
              <a:t>Vamos discutir o caso da seguinte notícia:</a:t>
            </a:r>
            <a:endParaRPr/>
          </a:p>
          <a:p>
            <a:pPr indent="0" lvl="0" marL="146050" rtl="0" algn="just">
              <a:lnSpc>
                <a:spcPct val="115000"/>
              </a:lnSpc>
              <a:spcBef>
                <a:spcPts val="0"/>
              </a:spcBef>
              <a:spcAft>
                <a:spcPts val="0"/>
              </a:spcAft>
              <a:buSzPts val="1300"/>
              <a:buNone/>
            </a:pPr>
            <a:r>
              <a:t/>
            </a:r>
            <a:endParaRPr sz="22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lang="pt-BR" sz="2200" u="sng">
                <a:solidFill>
                  <a:srgbClr val="262626"/>
                </a:solidFill>
                <a:latin typeface="Roboto"/>
                <a:ea typeface="Roboto"/>
                <a:cs typeface="Roboto"/>
                <a:sym typeface="Roboto"/>
                <a:hlinkClick r:id="rId3">
                  <a:extLst>
                    <a:ext uri="{A12FA001-AC4F-418D-AE19-62706E023703}">
                      <ahyp:hlinkClr val="tx"/>
                    </a:ext>
                  </a:extLst>
                </a:hlinkClick>
              </a:rPr>
              <a:t>https://www.conjur.com.br/2023-abr-18/tse-multa-advogado-peticao-baseada-conversa-chatgpt</a:t>
            </a:r>
            <a:r>
              <a:rPr lang="pt-BR" sz="2200">
                <a:solidFill>
                  <a:srgbClr val="262626"/>
                </a:solidFill>
                <a:latin typeface="Roboto"/>
                <a:ea typeface="Roboto"/>
                <a:cs typeface="Roboto"/>
                <a:sym typeface="Roboto"/>
              </a:rPr>
              <a:t> </a:t>
            </a:r>
            <a:endParaRPr/>
          </a:p>
          <a:p>
            <a:pPr indent="0" lvl="0" marL="146050" rtl="0" algn="just">
              <a:lnSpc>
                <a:spcPct val="115000"/>
              </a:lnSpc>
              <a:spcBef>
                <a:spcPts val="0"/>
              </a:spcBef>
              <a:spcAft>
                <a:spcPts val="0"/>
              </a:spcAft>
              <a:buSzPts val="1300"/>
              <a:buNone/>
            </a:pPr>
            <a:r>
              <a:t/>
            </a:r>
            <a:endParaRPr sz="22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lang="pt-BR" sz="2200">
                <a:solidFill>
                  <a:srgbClr val="262626"/>
                </a:solidFill>
                <a:latin typeface="Roboto"/>
                <a:ea typeface="Roboto"/>
                <a:cs typeface="Roboto"/>
                <a:sym typeface="Roboto"/>
              </a:rPr>
              <a:t>Qual procedimento será seguido para cobrança do valor aplicado?</a:t>
            </a:r>
            <a:endParaRPr/>
          </a:p>
          <a:p>
            <a:pPr indent="0" lvl="0" marL="146050" rtl="0" algn="just">
              <a:lnSpc>
                <a:spcPct val="115000"/>
              </a:lnSpc>
              <a:spcBef>
                <a:spcPts val="0"/>
              </a:spcBef>
              <a:spcAft>
                <a:spcPts val="0"/>
              </a:spcAft>
              <a:buSzPts val="1300"/>
              <a:buNone/>
            </a:pPr>
            <a:r>
              <a:t/>
            </a:r>
            <a:endParaRPr sz="22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t/>
            </a:r>
            <a:endParaRPr sz="22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ts val="1300"/>
              <a:buNone/>
            </a:pPr>
            <a:r>
              <a:t/>
            </a:r>
            <a:endParaRPr sz="2200">
              <a:solidFill>
                <a:srgbClr val="262626"/>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t/>
            </a:r>
            <a:endParaRPr/>
          </a:p>
        </p:txBody>
      </p:sp>
      <p:sp>
        <p:nvSpPr>
          <p:cNvPr id="232" name="Google Shape;232;p28"/>
          <p:cNvSpPr txBox="1"/>
          <p:nvPr>
            <p:ph type="ctrTitle"/>
          </p:nvPr>
        </p:nvSpPr>
        <p:spPr>
          <a:xfrm>
            <a:off x="726273" y="1508200"/>
            <a:ext cx="7688100" cy="1664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t>PROCEDIMENTO DO CUMPRIMENTO DE SENTENÇA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idx="1" type="body"/>
          </p:nvPr>
        </p:nvSpPr>
        <p:spPr>
          <a:xfrm>
            <a:off x="514350" y="1271587"/>
            <a:ext cx="7922419" cy="3443287"/>
          </a:xfrm>
          <a:prstGeom prst="rect">
            <a:avLst/>
          </a:prstGeom>
          <a:noFill/>
          <a:ln>
            <a:noFill/>
          </a:ln>
        </p:spPr>
        <p:txBody>
          <a:bodyPr anchorCtr="0" anchor="t" bIns="91425" lIns="91425" spcFirstLastPara="1" rIns="91425" wrap="square" tIns="91425">
            <a:normAutofit fontScale="25000" lnSpcReduction="20000"/>
          </a:bodyPr>
          <a:lstStyle/>
          <a:p>
            <a:pPr indent="0" lvl="0" marL="146050" rtl="0" algn="just">
              <a:lnSpc>
                <a:spcPct val="115000"/>
              </a:lnSpc>
              <a:spcBef>
                <a:spcPts val="0"/>
              </a:spcBef>
              <a:spcAft>
                <a:spcPts val="0"/>
              </a:spcAft>
              <a:buSzPct val="64999"/>
              <a:buNone/>
            </a:pPr>
            <a:r>
              <a:rPr lang="pt-BR" sz="8000">
                <a:solidFill>
                  <a:srgbClr val="262626"/>
                </a:solidFill>
                <a:latin typeface="Roboto"/>
                <a:ea typeface="Roboto"/>
                <a:cs typeface="Roboto"/>
                <a:sym typeface="Roboto"/>
              </a:rPr>
              <a:t>A</a:t>
            </a:r>
            <a:r>
              <a:rPr b="0" i="0" lang="pt-BR" sz="8000">
                <a:solidFill>
                  <a:srgbClr val="262626"/>
                </a:solidFill>
                <a:latin typeface="Roboto"/>
                <a:ea typeface="Roboto"/>
                <a:cs typeface="Roboto"/>
                <a:sym typeface="Roboto"/>
              </a:rPr>
              <a:t>rt. 516, I e II, CPC, que firma o processamento nos tribunais (nas causas de sua competência originária) ou no juízo que decidiu a causa no primeiro grau de jurisdição. </a:t>
            </a:r>
            <a:endParaRPr/>
          </a:p>
          <a:p>
            <a:pPr indent="0" lvl="0" marL="146050" rtl="0" algn="just">
              <a:lnSpc>
                <a:spcPct val="115000"/>
              </a:lnSpc>
              <a:spcBef>
                <a:spcPts val="0"/>
              </a:spcBef>
              <a:spcAft>
                <a:spcPts val="0"/>
              </a:spcAft>
              <a:buSzPct val="64999"/>
              <a:buNone/>
            </a:pPr>
            <a:r>
              <a:t/>
            </a:r>
            <a:endParaRPr sz="8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ct val="64999"/>
              <a:buNone/>
            </a:pPr>
            <a:r>
              <a:rPr b="0" i="0" lang="pt-BR" sz="8000">
                <a:solidFill>
                  <a:srgbClr val="262626"/>
                </a:solidFill>
                <a:latin typeface="Roboto"/>
                <a:ea typeface="Roboto"/>
                <a:cs typeface="Roboto"/>
                <a:sym typeface="Roboto"/>
              </a:rPr>
              <a:t>A regra de competência do CPC deve ser conjugada com as regras de competência estabelecidas pela legislação eleitoral. </a:t>
            </a:r>
            <a:endParaRPr/>
          </a:p>
          <a:p>
            <a:pPr indent="0" lvl="0" marL="146050" rtl="0" algn="just">
              <a:lnSpc>
                <a:spcPct val="115000"/>
              </a:lnSpc>
              <a:spcBef>
                <a:spcPts val="0"/>
              </a:spcBef>
              <a:spcAft>
                <a:spcPts val="0"/>
              </a:spcAft>
              <a:buSzPct val="64999"/>
              <a:buNone/>
            </a:pPr>
            <a:r>
              <a:t/>
            </a:r>
            <a:endParaRPr sz="8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ct val="64999"/>
              <a:buNone/>
            </a:pPr>
            <a:r>
              <a:rPr b="0" i="0" lang="pt-BR" sz="8000">
                <a:solidFill>
                  <a:srgbClr val="262626"/>
                </a:solidFill>
                <a:latin typeface="Roboto"/>
                <a:ea typeface="Roboto"/>
                <a:cs typeface="Roboto"/>
                <a:sym typeface="Roboto"/>
              </a:rPr>
              <a:t>O cumprimento de sentença </a:t>
            </a:r>
            <a:r>
              <a:rPr b="1" i="0" lang="pt-BR" sz="8000">
                <a:solidFill>
                  <a:srgbClr val="262626"/>
                </a:solidFill>
                <a:latin typeface="Roboto"/>
                <a:ea typeface="Roboto"/>
                <a:cs typeface="Roboto"/>
                <a:sym typeface="Roboto"/>
              </a:rPr>
              <a:t>competirá ao próprio juízo prolator da decisão </a:t>
            </a:r>
            <a:r>
              <a:rPr b="0" i="0" lang="pt-BR" sz="8000">
                <a:solidFill>
                  <a:srgbClr val="262626"/>
                </a:solidFill>
                <a:latin typeface="Roboto"/>
                <a:ea typeface="Roboto"/>
                <a:cs typeface="Roboto"/>
                <a:sym typeface="Roboto"/>
              </a:rPr>
              <a:t>que impôs a multa, a sanção pecuniária, o dever de restituição ao erário ou outra obrigação que constitua dever de despender valores em favor da União.</a:t>
            </a:r>
            <a:endParaRPr/>
          </a:p>
          <a:p>
            <a:pPr indent="0" lvl="0" marL="0" rtl="0" algn="l">
              <a:lnSpc>
                <a:spcPct val="115000"/>
              </a:lnSpc>
              <a:spcBef>
                <a:spcPts val="0"/>
              </a:spcBef>
              <a:spcAft>
                <a:spcPts val="1200"/>
              </a:spcAft>
              <a:buSzPts val="1300"/>
              <a:buNone/>
            </a:pPr>
            <a:r>
              <a:t/>
            </a:r>
            <a:endParaRPr/>
          </a:p>
        </p:txBody>
      </p:sp>
      <p:sp>
        <p:nvSpPr>
          <p:cNvPr id="238" name="Google Shape;238;p29"/>
          <p:cNvSpPr txBox="1"/>
          <p:nvPr>
            <p:ph type="title"/>
          </p:nvPr>
        </p:nvSpPr>
        <p:spPr>
          <a:xfrm>
            <a:off x="667475" y="537799"/>
            <a:ext cx="7688700" cy="626631"/>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600"/>
              <a:buNone/>
            </a:pPr>
            <a:r>
              <a:rPr lang="pt-BR">
                <a:latin typeface="Roboto"/>
                <a:ea typeface="Roboto"/>
                <a:cs typeface="Roboto"/>
                <a:sym typeface="Roboto"/>
              </a:rPr>
              <a:t>COMPETÊNCIA</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idx="1" type="body"/>
          </p:nvPr>
        </p:nvSpPr>
        <p:spPr>
          <a:xfrm>
            <a:off x="2014538" y="853681"/>
            <a:ext cx="5865018" cy="4096938"/>
          </a:xfrm>
          <a:prstGeom prst="rect">
            <a:avLst/>
          </a:prstGeom>
          <a:noFill/>
          <a:ln>
            <a:noFill/>
          </a:ln>
        </p:spPr>
        <p:txBody>
          <a:bodyPr anchorCtr="0" anchor="t" bIns="91425" lIns="91425" spcFirstLastPara="1" rIns="91425" wrap="square" tIns="91425">
            <a:noAutofit/>
          </a:bodyPr>
          <a:lstStyle/>
          <a:p>
            <a:pPr indent="-285750" lvl="0" marL="285750" rtl="0" algn="l">
              <a:lnSpc>
                <a:spcPct val="115000"/>
              </a:lnSpc>
              <a:spcBef>
                <a:spcPts val="0"/>
              </a:spcBef>
              <a:spcAft>
                <a:spcPts val="0"/>
              </a:spcAft>
              <a:buSzPts val="1300"/>
              <a:buChar char="●"/>
            </a:pPr>
            <a:r>
              <a:rPr lang="pt-BR" sz="2000">
                <a:latin typeface="Roboto"/>
                <a:ea typeface="Roboto"/>
                <a:cs typeface="Roboto"/>
                <a:sym typeface="Roboto"/>
              </a:rPr>
              <a:t>Mesário Faltoso</a:t>
            </a:r>
            <a:endParaRPr/>
          </a:p>
          <a:p>
            <a:pPr indent="-285750" lvl="0" marL="285750" rtl="0" algn="l">
              <a:lnSpc>
                <a:spcPct val="115000"/>
              </a:lnSpc>
              <a:spcBef>
                <a:spcPts val="1200"/>
              </a:spcBef>
              <a:spcAft>
                <a:spcPts val="0"/>
              </a:spcAft>
              <a:buSzPts val="1300"/>
              <a:buChar char="●"/>
            </a:pPr>
            <a:r>
              <a:rPr lang="pt-BR" sz="2000">
                <a:latin typeface="Roboto"/>
                <a:ea typeface="Roboto"/>
                <a:cs typeface="Roboto"/>
                <a:sym typeface="Roboto"/>
              </a:rPr>
              <a:t>Propaganda ilícita</a:t>
            </a:r>
            <a:endParaRPr/>
          </a:p>
          <a:p>
            <a:pPr indent="-285750" lvl="0" marL="285750" rtl="0" algn="l">
              <a:lnSpc>
                <a:spcPct val="115000"/>
              </a:lnSpc>
              <a:spcBef>
                <a:spcPts val="1200"/>
              </a:spcBef>
              <a:spcAft>
                <a:spcPts val="0"/>
              </a:spcAft>
              <a:buSzPts val="1300"/>
              <a:buChar char="●"/>
            </a:pPr>
            <a:r>
              <a:rPr lang="pt-BR" sz="2000">
                <a:latin typeface="Roboto"/>
                <a:ea typeface="Roboto"/>
                <a:cs typeface="Roboto"/>
                <a:sym typeface="Roboto"/>
              </a:rPr>
              <a:t>Condutas vedadas</a:t>
            </a:r>
            <a:endParaRPr/>
          </a:p>
          <a:p>
            <a:pPr indent="-285750" lvl="0" marL="285750" rtl="0" algn="l">
              <a:lnSpc>
                <a:spcPct val="115000"/>
              </a:lnSpc>
              <a:spcBef>
                <a:spcPts val="1200"/>
              </a:spcBef>
              <a:spcAft>
                <a:spcPts val="0"/>
              </a:spcAft>
              <a:buSzPts val="1300"/>
              <a:buChar char="●"/>
            </a:pPr>
            <a:r>
              <a:rPr lang="pt-BR" sz="2000">
                <a:latin typeface="Roboto"/>
                <a:ea typeface="Roboto"/>
                <a:cs typeface="Roboto"/>
                <a:sym typeface="Roboto"/>
              </a:rPr>
              <a:t>Litigância de má-fé</a:t>
            </a:r>
            <a:endParaRPr/>
          </a:p>
          <a:p>
            <a:pPr indent="-285750" lvl="0" marL="285750" rtl="0" algn="l">
              <a:lnSpc>
                <a:spcPct val="115000"/>
              </a:lnSpc>
              <a:spcBef>
                <a:spcPts val="1200"/>
              </a:spcBef>
              <a:spcAft>
                <a:spcPts val="0"/>
              </a:spcAft>
              <a:buSzPts val="1300"/>
              <a:buChar char="●"/>
            </a:pPr>
            <a:r>
              <a:rPr lang="pt-BR" sz="2000">
                <a:latin typeface="Roboto"/>
                <a:ea typeface="Roboto"/>
                <a:cs typeface="Roboto"/>
                <a:sym typeface="Roboto"/>
              </a:rPr>
              <a:t>Descumprimento de </a:t>
            </a:r>
            <a:r>
              <a:rPr i="1" lang="pt-BR" sz="2000">
                <a:latin typeface="Roboto"/>
                <a:ea typeface="Roboto"/>
                <a:cs typeface="Roboto"/>
                <a:sym typeface="Roboto"/>
              </a:rPr>
              <a:t>astreintes</a:t>
            </a:r>
            <a:endParaRPr/>
          </a:p>
          <a:p>
            <a:pPr indent="-285750" lvl="0" marL="285750" rtl="0" algn="l">
              <a:lnSpc>
                <a:spcPct val="115000"/>
              </a:lnSpc>
              <a:spcBef>
                <a:spcPts val="1200"/>
              </a:spcBef>
              <a:spcAft>
                <a:spcPts val="0"/>
              </a:spcAft>
              <a:buSzPts val="1300"/>
              <a:buChar char="●"/>
            </a:pPr>
            <a:r>
              <a:rPr lang="pt-BR" sz="2000">
                <a:latin typeface="Roboto"/>
                <a:ea typeface="Roboto"/>
                <a:cs typeface="Roboto"/>
                <a:sym typeface="Roboto"/>
              </a:rPr>
              <a:t>Devolução de RONI</a:t>
            </a:r>
            <a:endParaRPr/>
          </a:p>
          <a:p>
            <a:pPr indent="-285750" lvl="0" marL="285750" rtl="0" algn="l">
              <a:lnSpc>
                <a:spcPct val="115000"/>
              </a:lnSpc>
              <a:spcBef>
                <a:spcPts val="1200"/>
              </a:spcBef>
              <a:spcAft>
                <a:spcPts val="0"/>
              </a:spcAft>
              <a:buSzPts val="1300"/>
              <a:buChar char="●"/>
            </a:pPr>
            <a:r>
              <a:rPr lang="pt-BR" sz="2000">
                <a:latin typeface="Roboto"/>
                <a:ea typeface="Roboto"/>
                <a:cs typeface="Roboto"/>
                <a:sym typeface="Roboto"/>
              </a:rPr>
              <a:t>Doação acima do limite legal</a:t>
            </a:r>
            <a:endParaRPr/>
          </a:p>
          <a:p>
            <a:pPr indent="-285750" lvl="0" marL="285750" rtl="0" algn="l">
              <a:lnSpc>
                <a:spcPct val="115000"/>
              </a:lnSpc>
              <a:spcBef>
                <a:spcPts val="1200"/>
              </a:spcBef>
              <a:spcAft>
                <a:spcPts val="1200"/>
              </a:spcAft>
              <a:buSzPts val="1300"/>
              <a:buChar char="●"/>
            </a:pPr>
            <a:r>
              <a:rPr lang="pt-BR" sz="2000">
                <a:latin typeface="Roboto"/>
                <a:ea typeface="Roboto"/>
                <a:cs typeface="Roboto"/>
                <a:sym typeface="Roboto"/>
              </a:rPr>
              <a:t>Compra votos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 calcmode="lin" valueType="num">
                                      <p:cBhvr additive="base">
                                        <p:cTn dur="500"/>
                                        <p:tgtEl>
                                          <p:spTgt spid="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 calcmode="lin" valueType="num">
                                      <p:cBhvr additive="base">
                                        <p:cTn dur="500"/>
                                        <p:tgtEl>
                                          <p:spTgt spid="9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 calcmode="lin" valueType="num">
                                      <p:cBhvr additive="base">
                                        <p:cTn dur="500"/>
                                        <p:tgtEl>
                                          <p:spTgt spid="9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 calcmode="lin" valueType="num">
                                      <p:cBhvr additive="base">
                                        <p:cTn dur="500"/>
                                        <p:tgtEl>
                                          <p:spTgt spid="9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 calcmode="lin" valueType="num">
                                      <p:cBhvr additive="base">
                                        <p:cTn dur="500"/>
                                        <p:tgtEl>
                                          <p:spTgt spid="9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 calcmode="lin" valueType="num">
                                      <p:cBhvr additive="base">
                                        <p:cTn dur="500"/>
                                        <p:tgtEl>
                                          <p:spTgt spid="9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 calcmode="lin" valueType="num">
                                      <p:cBhvr additive="base">
                                        <p:cTn dur="500"/>
                                        <p:tgtEl>
                                          <p:spTgt spid="9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 calcmode="lin" valueType="num">
                                      <p:cBhvr additive="base">
                                        <p:cTn dur="500"/>
                                        <p:tgtEl>
                                          <p:spTgt spid="9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idx="1" type="body"/>
          </p:nvPr>
        </p:nvSpPr>
        <p:spPr>
          <a:xfrm>
            <a:off x="514350" y="1271587"/>
            <a:ext cx="7922419" cy="3443287"/>
          </a:xfrm>
          <a:prstGeom prst="rect">
            <a:avLst/>
          </a:prstGeom>
          <a:noFill/>
          <a:ln>
            <a:noFill/>
          </a:ln>
        </p:spPr>
        <p:txBody>
          <a:bodyPr anchorCtr="0" anchor="t" bIns="91425" lIns="91425" spcFirstLastPara="1" rIns="91425" wrap="square" tIns="91425">
            <a:normAutofit fontScale="32500" lnSpcReduction="20000"/>
          </a:bodyPr>
          <a:lstStyle/>
          <a:p>
            <a:pPr indent="-311150" lvl="0" marL="457200" rtl="0" algn="just">
              <a:lnSpc>
                <a:spcPct val="115000"/>
              </a:lnSpc>
              <a:spcBef>
                <a:spcPts val="0"/>
              </a:spcBef>
              <a:spcAft>
                <a:spcPts val="0"/>
              </a:spcAft>
              <a:buSzPct val="50000"/>
              <a:buChar char="●"/>
            </a:pPr>
            <a:r>
              <a:rPr b="0" i="0" lang="pt-BR" sz="8000">
                <a:solidFill>
                  <a:srgbClr val="262626"/>
                </a:solidFill>
                <a:latin typeface="Roboto"/>
                <a:ea typeface="Roboto"/>
                <a:cs typeface="Roboto"/>
                <a:sym typeface="Roboto"/>
              </a:rPr>
              <a:t>Inovação da Res. TSE 23709 🡪 a especialização de atos nas serventias judiciais.</a:t>
            </a:r>
            <a:endParaRPr b="0" i="0" sz="8000">
              <a:solidFill>
                <a:srgbClr val="262626"/>
              </a:solidFill>
              <a:latin typeface="Roboto"/>
              <a:ea typeface="Roboto"/>
              <a:cs typeface="Roboto"/>
              <a:sym typeface="Roboto"/>
            </a:endParaRPr>
          </a:p>
          <a:p>
            <a:pPr indent="-311150" lvl="0" marL="457200" rtl="0" algn="just">
              <a:lnSpc>
                <a:spcPct val="115000"/>
              </a:lnSpc>
              <a:spcBef>
                <a:spcPts val="0"/>
              </a:spcBef>
              <a:spcAft>
                <a:spcPts val="0"/>
              </a:spcAft>
              <a:buSzPct val="50000"/>
              <a:buChar char="●"/>
            </a:pPr>
            <a:r>
              <a:rPr lang="pt-BR" sz="8000">
                <a:solidFill>
                  <a:srgbClr val="262626"/>
                </a:solidFill>
                <a:latin typeface="Roboto"/>
                <a:ea typeface="Roboto"/>
                <a:cs typeface="Roboto"/>
                <a:sym typeface="Roboto"/>
              </a:rPr>
              <a:t>A redação merece debate.</a:t>
            </a:r>
            <a:endParaRPr/>
          </a:p>
          <a:p>
            <a:pPr indent="-228600" lvl="0" marL="457200" rtl="0" algn="l">
              <a:lnSpc>
                <a:spcPct val="115000"/>
              </a:lnSpc>
              <a:spcBef>
                <a:spcPts val="0"/>
              </a:spcBef>
              <a:spcAft>
                <a:spcPts val="0"/>
              </a:spcAft>
              <a:buSzPct val="50000"/>
              <a:buNone/>
            </a:pPr>
            <a:r>
              <a:t/>
            </a:r>
            <a:endParaRPr b="0" i="0" sz="8000">
              <a:solidFill>
                <a:srgbClr val="262626"/>
              </a:solidFill>
              <a:latin typeface="Roboto"/>
              <a:ea typeface="Roboto"/>
              <a:cs typeface="Roboto"/>
              <a:sym typeface="Roboto"/>
            </a:endParaRPr>
          </a:p>
          <a:p>
            <a:pPr indent="-311150" lvl="0" marL="457200" rtl="0" algn="l">
              <a:lnSpc>
                <a:spcPct val="115000"/>
              </a:lnSpc>
              <a:spcBef>
                <a:spcPts val="0"/>
              </a:spcBef>
              <a:spcAft>
                <a:spcPts val="0"/>
              </a:spcAft>
              <a:buSzPct val="54054"/>
              <a:buChar char="●"/>
            </a:pPr>
            <a:r>
              <a:rPr b="0" i="0" lang="pt-BR" sz="7400">
                <a:solidFill>
                  <a:schemeClr val="accent3"/>
                </a:solidFill>
                <a:latin typeface="Roboto"/>
                <a:ea typeface="Roboto"/>
                <a:cs typeface="Roboto"/>
                <a:sym typeface="Roboto"/>
              </a:rPr>
              <a:t>Art. 6º </a:t>
            </a:r>
            <a:r>
              <a:rPr b="1" i="0" lang="pt-BR" sz="7400">
                <a:solidFill>
                  <a:schemeClr val="accent3"/>
                </a:solidFill>
                <a:latin typeface="Roboto"/>
                <a:ea typeface="Roboto"/>
                <a:cs typeface="Roboto"/>
                <a:sym typeface="Roboto"/>
              </a:rPr>
              <a:t>Os tribunais regionais</a:t>
            </a:r>
            <a:r>
              <a:rPr b="0" i="0" lang="pt-BR" sz="7400">
                <a:solidFill>
                  <a:schemeClr val="accent3"/>
                </a:solidFill>
                <a:latin typeface="Roboto"/>
                <a:ea typeface="Roboto"/>
                <a:cs typeface="Roboto"/>
                <a:sym typeface="Roboto"/>
              </a:rPr>
              <a:t>, no âmbito de sua autonomia, poderão regular </a:t>
            </a:r>
            <a:r>
              <a:rPr b="1" i="0" lang="pt-BR" sz="7400">
                <a:solidFill>
                  <a:schemeClr val="accent3"/>
                </a:solidFill>
                <a:latin typeface="Roboto"/>
                <a:ea typeface="Roboto"/>
                <a:cs typeface="Roboto"/>
                <a:sym typeface="Roboto"/>
              </a:rPr>
              <a:t>a delegação dos atos executivos ao juízo da capital ou do domicílio eleitoral do executado por meio de carta de ordem</a:t>
            </a:r>
            <a:r>
              <a:rPr b="0" i="0" lang="pt-BR" sz="7400">
                <a:solidFill>
                  <a:schemeClr val="accent3"/>
                </a:solidFill>
                <a:latin typeface="Roboto"/>
                <a:ea typeface="Roboto"/>
                <a:cs typeface="Roboto"/>
                <a:sym typeface="Roboto"/>
              </a:rPr>
              <a:t>.</a:t>
            </a:r>
            <a:endParaRPr/>
          </a:p>
          <a:p>
            <a:pPr indent="-228600" lvl="0" marL="457200" rtl="0" algn="just">
              <a:lnSpc>
                <a:spcPct val="115000"/>
              </a:lnSpc>
              <a:spcBef>
                <a:spcPts val="0"/>
              </a:spcBef>
              <a:spcAft>
                <a:spcPts val="0"/>
              </a:spcAft>
              <a:buSzPct val="50000"/>
              <a:buFont typeface="Arial"/>
              <a:buNone/>
            </a:pPr>
            <a:r>
              <a:t/>
            </a:r>
            <a:endParaRPr b="0" i="0" sz="8000">
              <a:solidFill>
                <a:srgbClr val="262626"/>
              </a:solidFill>
              <a:latin typeface="Roboto"/>
              <a:ea typeface="Roboto"/>
              <a:cs typeface="Roboto"/>
              <a:sym typeface="Roboto"/>
            </a:endParaRPr>
          </a:p>
          <a:p>
            <a:pPr indent="0" lvl="0" marL="146050" rtl="0" algn="just">
              <a:lnSpc>
                <a:spcPct val="115000"/>
              </a:lnSpc>
              <a:spcBef>
                <a:spcPts val="0"/>
              </a:spcBef>
              <a:spcAft>
                <a:spcPts val="0"/>
              </a:spcAft>
              <a:buSzPct val="50000"/>
              <a:buNone/>
            </a:pPr>
            <a:r>
              <a:t/>
            </a:r>
            <a:endParaRPr sz="8000">
              <a:solidFill>
                <a:srgbClr val="262626"/>
              </a:solidFill>
              <a:latin typeface="Roboto"/>
              <a:ea typeface="Roboto"/>
              <a:cs typeface="Roboto"/>
              <a:sym typeface="Roboto"/>
            </a:endParaRPr>
          </a:p>
          <a:p>
            <a:pPr indent="0" lvl="0" marL="0" rtl="0" algn="l">
              <a:lnSpc>
                <a:spcPct val="115000"/>
              </a:lnSpc>
              <a:spcBef>
                <a:spcPts val="0"/>
              </a:spcBef>
              <a:spcAft>
                <a:spcPts val="1200"/>
              </a:spcAft>
              <a:buSzPct val="307692"/>
              <a:buNone/>
            </a:pPr>
            <a:r>
              <a:t/>
            </a:r>
            <a:endParaRPr/>
          </a:p>
        </p:txBody>
      </p:sp>
      <p:sp>
        <p:nvSpPr>
          <p:cNvPr id="244" name="Google Shape;244;p30"/>
          <p:cNvSpPr txBox="1"/>
          <p:nvPr>
            <p:ph type="title"/>
          </p:nvPr>
        </p:nvSpPr>
        <p:spPr>
          <a:xfrm>
            <a:off x="667475" y="537799"/>
            <a:ext cx="7688700" cy="626631"/>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600"/>
              <a:buNone/>
            </a:pPr>
            <a:r>
              <a:rPr lang="pt-BR">
                <a:latin typeface="Roboto"/>
                <a:ea typeface="Roboto"/>
                <a:cs typeface="Roboto"/>
                <a:sym typeface="Roboto"/>
              </a:rPr>
              <a:t>POSSIBILIDADE DE DELEGAÇÃO DE ATOS</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idx="1" type="body"/>
          </p:nvPr>
        </p:nvSpPr>
        <p:spPr>
          <a:xfrm>
            <a:off x="514350" y="1271587"/>
            <a:ext cx="7922419" cy="3443287"/>
          </a:xfrm>
          <a:prstGeom prst="rect">
            <a:avLst/>
          </a:prstGeom>
          <a:noFill/>
          <a:ln>
            <a:noFill/>
          </a:ln>
        </p:spPr>
        <p:txBody>
          <a:bodyPr anchorCtr="0" anchor="t" bIns="91425" lIns="91425" spcFirstLastPara="1" rIns="91425" wrap="square" tIns="91425">
            <a:normAutofit fontScale="32500" lnSpcReduction="20000"/>
          </a:bodyPr>
          <a:lstStyle/>
          <a:p>
            <a:pPr indent="-311150" lvl="0" marL="457200" rtl="0" algn="l">
              <a:lnSpc>
                <a:spcPct val="115000"/>
              </a:lnSpc>
              <a:spcBef>
                <a:spcPts val="0"/>
              </a:spcBef>
              <a:spcAft>
                <a:spcPts val="0"/>
              </a:spcAft>
              <a:buSzPct val="54054"/>
              <a:buChar char="●"/>
            </a:pPr>
            <a:r>
              <a:rPr b="0" i="0" lang="pt-BR" sz="7400">
                <a:solidFill>
                  <a:schemeClr val="accent3"/>
                </a:solidFill>
                <a:latin typeface="Roboto"/>
                <a:ea typeface="Roboto"/>
                <a:cs typeface="Roboto"/>
                <a:sym typeface="Roboto"/>
              </a:rPr>
              <a:t>§ 1º A delegação poderá </a:t>
            </a:r>
            <a:r>
              <a:rPr b="1" i="0" lang="pt-BR" sz="7400">
                <a:solidFill>
                  <a:schemeClr val="accent3"/>
                </a:solidFill>
                <a:latin typeface="Roboto"/>
                <a:ea typeface="Roboto"/>
                <a:cs typeface="Roboto"/>
                <a:sym typeface="Roboto"/>
              </a:rPr>
              <a:t>ser limitada a ato processual</a:t>
            </a:r>
            <a:r>
              <a:rPr b="0" i="0" lang="pt-BR" sz="7400">
                <a:solidFill>
                  <a:schemeClr val="accent3"/>
                </a:solidFill>
                <a:latin typeface="Roboto"/>
                <a:ea typeface="Roboto"/>
                <a:cs typeface="Roboto"/>
                <a:sym typeface="Roboto"/>
              </a:rPr>
              <a:t> dependente de </a:t>
            </a:r>
            <a:r>
              <a:rPr b="1" i="0" lang="pt-BR" sz="7400">
                <a:solidFill>
                  <a:schemeClr val="accent3"/>
                </a:solidFill>
                <a:latin typeface="Roboto"/>
                <a:ea typeface="Roboto"/>
                <a:cs typeface="Roboto"/>
                <a:sym typeface="Roboto"/>
              </a:rPr>
              <a:t>meios materiais não disponíveis nos </a:t>
            </a:r>
            <a:r>
              <a:rPr b="1" i="0" lang="pt-BR" sz="7400" u="sng">
                <a:solidFill>
                  <a:schemeClr val="accent3"/>
                </a:solidFill>
                <a:latin typeface="Roboto"/>
                <a:ea typeface="Roboto"/>
                <a:cs typeface="Roboto"/>
                <a:sym typeface="Roboto"/>
              </a:rPr>
              <a:t>tribunais eleitorais</a:t>
            </a:r>
            <a:r>
              <a:rPr b="0" i="0" lang="pt-BR" sz="7400">
                <a:solidFill>
                  <a:schemeClr val="accent3"/>
                </a:solidFill>
                <a:latin typeface="Roboto"/>
                <a:ea typeface="Roboto"/>
                <a:cs typeface="Roboto"/>
                <a:sym typeface="Roboto"/>
              </a:rPr>
              <a:t>, observado, no que couber, o disposto na </a:t>
            </a:r>
            <a:r>
              <a:rPr b="0" i="0" lang="pt-BR" sz="7400" u="sng" strike="noStrike">
                <a:solidFill>
                  <a:schemeClr val="accent3"/>
                </a:solidFill>
                <a:latin typeface="Roboto"/>
                <a:ea typeface="Roboto"/>
                <a:cs typeface="Roboto"/>
                <a:sym typeface="Roboto"/>
                <a:hlinkClick r:id="rId3">
                  <a:extLst>
                    <a:ext uri="{A12FA001-AC4F-418D-AE19-62706E023703}">
                      <ahyp:hlinkClr val="tx"/>
                    </a:ext>
                  </a:extLst>
                </a:hlinkClick>
              </a:rPr>
              <a:t>Resolução-TSE nº 23.527</a:t>
            </a:r>
            <a:r>
              <a:rPr b="0" i="0" lang="pt-BR" sz="7400">
                <a:solidFill>
                  <a:schemeClr val="accent3"/>
                </a:solidFill>
                <a:latin typeface="Roboto"/>
                <a:ea typeface="Roboto"/>
                <a:cs typeface="Roboto"/>
                <a:sym typeface="Roboto"/>
              </a:rPr>
              <a:t>, de 26 de setembro de 2017.</a:t>
            </a:r>
            <a:endParaRPr/>
          </a:p>
          <a:p>
            <a:pPr indent="-228600" lvl="0" marL="457200" rtl="0" algn="l">
              <a:lnSpc>
                <a:spcPct val="115000"/>
              </a:lnSpc>
              <a:spcBef>
                <a:spcPts val="0"/>
              </a:spcBef>
              <a:spcAft>
                <a:spcPts val="0"/>
              </a:spcAft>
              <a:buSzPct val="54054"/>
              <a:buNone/>
            </a:pPr>
            <a:r>
              <a:t/>
            </a:r>
            <a:endParaRPr b="0" i="0" sz="7400">
              <a:solidFill>
                <a:schemeClr val="accent3"/>
              </a:solidFill>
              <a:latin typeface="Roboto"/>
              <a:ea typeface="Roboto"/>
              <a:cs typeface="Roboto"/>
              <a:sym typeface="Roboto"/>
            </a:endParaRPr>
          </a:p>
          <a:p>
            <a:pPr indent="-311150" lvl="0" marL="457200" rtl="0" algn="l">
              <a:lnSpc>
                <a:spcPct val="115000"/>
              </a:lnSpc>
              <a:spcBef>
                <a:spcPts val="0"/>
              </a:spcBef>
              <a:spcAft>
                <a:spcPts val="0"/>
              </a:spcAft>
              <a:buSzPct val="54054"/>
              <a:buChar char="●"/>
            </a:pPr>
            <a:r>
              <a:rPr b="0" i="0" lang="pt-BR" sz="7400">
                <a:solidFill>
                  <a:schemeClr val="accent3"/>
                </a:solidFill>
                <a:latin typeface="Roboto"/>
                <a:ea typeface="Roboto"/>
                <a:cs typeface="Roboto"/>
                <a:sym typeface="Roboto"/>
              </a:rPr>
              <a:t>§ 2º Prevista a delegação, será aplicado, quanto aos embargos, o disposto no </a:t>
            </a:r>
            <a:r>
              <a:rPr b="0" i="0" lang="pt-BR" sz="7400" u="sng" strike="noStrike">
                <a:solidFill>
                  <a:schemeClr val="accent3"/>
                </a:solidFill>
                <a:latin typeface="Roboto"/>
                <a:ea typeface="Roboto"/>
                <a:cs typeface="Roboto"/>
                <a:sym typeface="Roboto"/>
                <a:hlinkClick r:id="rId4">
                  <a:extLst>
                    <a:ext uri="{A12FA001-AC4F-418D-AE19-62706E023703}">
                      <ahyp:hlinkClr val="tx"/>
                    </a:ext>
                  </a:extLst>
                </a:hlinkClick>
              </a:rPr>
              <a:t>§ 2º do art. 914 do CPC</a:t>
            </a:r>
            <a:r>
              <a:rPr b="0" i="0" lang="pt-BR" sz="7400">
                <a:solidFill>
                  <a:schemeClr val="accent3"/>
                </a:solidFill>
                <a:latin typeface="Roboto"/>
                <a:ea typeface="Roboto"/>
                <a:cs typeface="Roboto"/>
                <a:sym typeface="Roboto"/>
              </a:rPr>
              <a:t>.</a:t>
            </a:r>
            <a:endParaRPr b="0" i="0" sz="8000">
              <a:solidFill>
                <a:schemeClr val="accent3"/>
              </a:solidFill>
              <a:latin typeface="Roboto"/>
              <a:ea typeface="Roboto"/>
              <a:cs typeface="Roboto"/>
              <a:sym typeface="Roboto"/>
            </a:endParaRPr>
          </a:p>
          <a:p>
            <a:pPr indent="0" lvl="0" marL="146050" rtl="0" algn="just">
              <a:lnSpc>
                <a:spcPct val="115000"/>
              </a:lnSpc>
              <a:spcBef>
                <a:spcPts val="0"/>
              </a:spcBef>
              <a:spcAft>
                <a:spcPts val="0"/>
              </a:spcAft>
              <a:buSzPct val="50000"/>
              <a:buNone/>
            </a:pPr>
            <a:r>
              <a:t/>
            </a:r>
            <a:endParaRPr sz="8000">
              <a:solidFill>
                <a:srgbClr val="262626"/>
              </a:solidFill>
              <a:latin typeface="Roboto"/>
              <a:ea typeface="Roboto"/>
              <a:cs typeface="Roboto"/>
              <a:sym typeface="Roboto"/>
            </a:endParaRPr>
          </a:p>
          <a:p>
            <a:pPr indent="0" lvl="0" marL="0" rtl="0" algn="l">
              <a:lnSpc>
                <a:spcPct val="115000"/>
              </a:lnSpc>
              <a:spcBef>
                <a:spcPts val="0"/>
              </a:spcBef>
              <a:spcAft>
                <a:spcPts val="1200"/>
              </a:spcAft>
              <a:buSzPct val="307692"/>
              <a:buNone/>
            </a:pPr>
            <a:r>
              <a:t/>
            </a:r>
            <a:endParaRPr/>
          </a:p>
        </p:txBody>
      </p:sp>
      <p:sp>
        <p:nvSpPr>
          <p:cNvPr id="250" name="Google Shape;250;p31"/>
          <p:cNvSpPr txBox="1"/>
          <p:nvPr>
            <p:ph type="title"/>
          </p:nvPr>
        </p:nvSpPr>
        <p:spPr>
          <a:xfrm>
            <a:off x="667475" y="537799"/>
            <a:ext cx="7688700" cy="626631"/>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600"/>
              <a:buNone/>
            </a:pPr>
            <a:r>
              <a:rPr lang="pt-BR">
                <a:latin typeface="Roboto"/>
                <a:ea typeface="Roboto"/>
                <a:cs typeface="Roboto"/>
                <a:sym typeface="Roboto"/>
              </a:rPr>
              <a:t>POSSIBILIDADE DE DELEGAÇÃO DE ATOS</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Autofit/>
          </a:bodyPr>
          <a:lstStyle/>
          <a:p>
            <a:pPr indent="0" lvl="8" marL="0" rtl="0" algn="just">
              <a:lnSpc>
                <a:spcPct val="100000"/>
              </a:lnSpc>
              <a:spcBef>
                <a:spcPts val="0"/>
              </a:spcBef>
              <a:spcAft>
                <a:spcPts val="0"/>
              </a:spcAft>
              <a:buSzPts val="1100"/>
              <a:buNone/>
            </a:pPr>
            <a:r>
              <a:rPr lang="pt-BR" sz="2400">
                <a:solidFill>
                  <a:srgbClr val="000000"/>
                </a:solidFill>
                <a:highlight>
                  <a:srgbClr val="008080"/>
                </a:highlight>
                <a:latin typeface="Roboto"/>
                <a:ea typeface="Roboto"/>
                <a:cs typeface="Roboto"/>
                <a:sym typeface="Roboto"/>
              </a:rPr>
              <a:t> 1. </a:t>
            </a:r>
            <a:r>
              <a:rPr lang="pt-BR" sz="2400">
                <a:solidFill>
                  <a:srgbClr val="000000"/>
                </a:solidFill>
                <a:latin typeface="Roboto"/>
                <a:ea typeface="Roboto"/>
                <a:cs typeface="Roboto"/>
                <a:sym typeface="Roboto"/>
              </a:rPr>
              <a:t>Após certificado o trânsito em julgado, e após registro das informações em sistema próprio ou em livro para controle da JE, intima-se o devedor para cumprir a sentença (art. 513, §2º, CPC).</a:t>
            </a:r>
            <a:endParaRPr/>
          </a:p>
          <a:p>
            <a:pPr indent="-342900" lvl="8" marL="342900" rtl="0" algn="just">
              <a:lnSpc>
                <a:spcPct val="100000"/>
              </a:lnSpc>
              <a:spcBef>
                <a:spcPts val="0"/>
              </a:spcBef>
              <a:spcAft>
                <a:spcPts val="0"/>
              </a:spcAft>
              <a:buSzPts val="1100"/>
              <a:buChar char="■"/>
            </a:pPr>
            <a:r>
              <a:rPr lang="pt-BR" sz="2400">
                <a:solidFill>
                  <a:srgbClr val="000000"/>
                </a:solidFill>
                <a:latin typeface="Roboto"/>
                <a:ea typeface="Roboto"/>
                <a:cs typeface="Roboto"/>
                <a:sym typeface="Roboto"/>
              </a:rPr>
              <a:t>Antes de iniciado o cumprimento de sentença, o devedor pode oferecer em pagamento o valor que entender devido, apresentando memória de cálculo  (Res. TSE 23709).</a:t>
            </a:r>
            <a:endParaRPr/>
          </a:p>
        </p:txBody>
      </p:sp>
      <p:sp>
        <p:nvSpPr>
          <p:cNvPr id="256" name="Google Shape;256;p32"/>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br>
              <a:rPr lang="pt-BR" sz="2500">
                <a:latin typeface="Roboto"/>
                <a:ea typeface="Roboto"/>
                <a:cs typeface="Roboto"/>
                <a:sym typeface="Roboto"/>
              </a:rPr>
            </a:br>
            <a:r>
              <a:rPr lang="pt-BR" sz="2500">
                <a:latin typeface="Roboto"/>
                <a:ea typeface="Roboto"/>
                <a:cs typeface="Roboto"/>
                <a:sym typeface="Roboto"/>
              </a:rPr>
              <a:t>Providências Processuais</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idx="1" type="body"/>
          </p:nvPr>
        </p:nvSpPr>
        <p:spPr>
          <a:xfrm>
            <a:off x="1426723" y="1368356"/>
            <a:ext cx="6965486" cy="3094835"/>
          </a:xfrm>
          <a:prstGeom prst="rect">
            <a:avLst/>
          </a:prstGeom>
          <a:noFill/>
          <a:ln>
            <a:noFill/>
          </a:ln>
        </p:spPr>
        <p:txBody>
          <a:bodyPr anchorCtr="0" anchor="t" bIns="91425" lIns="91425" spcFirstLastPara="1" rIns="91425" wrap="square" tIns="91425">
            <a:normAutofit lnSpcReduction="10000"/>
          </a:bodyPr>
          <a:lstStyle/>
          <a:p>
            <a:pPr indent="-311150" lvl="0" marL="457200" rtl="0" algn="l">
              <a:lnSpc>
                <a:spcPct val="115000"/>
              </a:lnSpc>
              <a:spcBef>
                <a:spcPts val="0"/>
              </a:spcBef>
              <a:spcAft>
                <a:spcPts val="0"/>
              </a:spcAft>
              <a:buSzPts val="1300"/>
              <a:buNone/>
            </a:pPr>
            <a:r>
              <a:rPr b="1" lang="pt-BR" sz="3000" u="sng">
                <a:solidFill>
                  <a:srgbClr val="B04000"/>
                </a:solidFill>
                <a:latin typeface="Roboto"/>
                <a:ea typeface="Roboto"/>
                <a:cs typeface="Roboto"/>
                <a:sym typeface="Roboto"/>
              </a:rPr>
              <a:t>PRAZOS SÃO CONTADOS EM DIAS ÚTEIS NO CUMPRIMENTO DE SENTENÇA</a:t>
            </a:r>
            <a:endParaRPr/>
          </a:p>
          <a:p>
            <a:pPr indent="-311150" lvl="0" marL="457200" rtl="0" algn="l">
              <a:lnSpc>
                <a:spcPct val="115000"/>
              </a:lnSpc>
              <a:spcBef>
                <a:spcPts val="0"/>
              </a:spcBef>
              <a:spcAft>
                <a:spcPts val="0"/>
              </a:spcAft>
              <a:buSzPts val="1300"/>
              <a:buNone/>
            </a:pPr>
            <a:r>
              <a:t/>
            </a:r>
            <a:endParaRPr sz="2000">
              <a:solidFill>
                <a:srgbClr val="B04000"/>
              </a:solidFill>
              <a:latin typeface="Roboto"/>
              <a:ea typeface="Roboto"/>
              <a:cs typeface="Roboto"/>
              <a:sym typeface="Roboto"/>
            </a:endParaRPr>
          </a:p>
          <a:p>
            <a:pPr indent="-311150" lvl="0" marL="457200" rtl="0" algn="l">
              <a:lnSpc>
                <a:spcPct val="115000"/>
              </a:lnSpc>
              <a:spcBef>
                <a:spcPts val="0"/>
              </a:spcBef>
              <a:spcAft>
                <a:spcPts val="0"/>
              </a:spcAft>
              <a:buSzPts val="1300"/>
              <a:buNone/>
            </a:pPr>
            <a:r>
              <a:rPr lang="pt-BR" sz="2000">
                <a:solidFill>
                  <a:srgbClr val="B04000"/>
                </a:solidFill>
                <a:latin typeface="Roboto"/>
                <a:ea typeface="Roboto"/>
                <a:cs typeface="Roboto"/>
                <a:sym typeface="Roboto"/>
              </a:rPr>
              <a:t>Resolução TSE n.º 23709/2022:</a:t>
            </a:r>
            <a:endParaRPr/>
          </a:p>
          <a:p>
            <a:pPr indent="-311150" lvl="0" marL="457200" rtl="0" algn="l">
              <a:lnSpc>
                <a:spcPct val="115000"/>
              </a:lnSpc>
              <a:spcBef>
                <a:spcPts val="0"/>
              </a:spcBef>
              <a:spcAft>
                <a:spcPts val="0"/>
              </a:spcAft>
              <a:buSzPts val="1300"/>
              <a:buNone/>
            </a:pPr>
            <a:r>
              <a:rPr lang="pt-BR" sz="2000">
                <a:solidFill>
                  <a:srgbClr val="B04000"/>
                </a:solidFill>
                <a:latin typeface="Roboto"/>
                <a:ea typeface="Roboto"/>
                <a:cs typeface="Roboto"/>
                <a:sym typeface="Roboto"/>
              </a:rPr>
              <a:t>Art. 3º-A Para os efeitos desta resolução, dada a especificidade, aplica-se o art. 219 do CPC.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Autofit/>
          </a:bodyPr>
          <a:lstStyle/>
          <a:p>
            <a:pPr indent="-342900" lvl="8" marL="342900" rtl="0" algn="just">
              <a:lnSpc>
                <a:spcPct val="100000"/>
              </a:lnSpc>
              <a:spcBef>
                <a:spcPts val="0"/>
              </a:spcBef>
              <a:spcAft>
                <a:spcPts val="0"/>
              </a:spcAft>
              <a:buSzPts val="1100"/>
              <a:buFont typeface="Arial"/>
              <a:buChar char="•"/>
            </a:pPr>
            <a:r>
              <a:rPr lang="pt-BR" sz="2400">
                <a:solidFill>
                  <a:srgbClr val="000000"/>
                </a:solidFill>
                <a:latin typeface="Roboto"/>
                <a:ea typeface="Roboto"/>
                <a:cs typeface="Roboto"/>
                <a:sym typeface="Roboto"/>
              </a:rPr>
              <a:t>A pessoa devedora deve ser alertada da necessidade de juntar aos autos o  comprovante de pagamento.</a:t>
            </a:r>
            <a:endParaRPr/>
          </a:p>
          <a:p>
            <a:pPr indent="-342900" lvl="8" marL="342900" rtl="0" algn="just">
              <a:lnSpc>
                <a:spcPct val="100000"/>
              </a:lnSpc>
              <a:spcBef>
                <a:spcPts val="0"/>
              </a:spcBef>
              <a:spcAft>
                <a:spcPts val="0"/>
              </a:spcAft>
              <a:buSzPts val="1100"/>
              <a:buFont typeface="Arial"/>
              <a:buChar char="•"/>
            </a:pPr>
            <a:r>
              <a:rPr lang="pt-BR" sz="2400">
                <a:solidFill>
                  <a:srgbClr val="000000"/>
                </a:solidFill>
                <a:latin typeface="Roboto"/>
                <a:ea typeface="Roboto"/>
                <a:cs typeface="Roboto"/>
                <a:sym typeface="Roboto"/>
              </a:rPr>
              <a:t>Indicar instruções para emissão da GRU no instrumento de intimação (ou mesmo informar uma página do TRE em que essas instruções estejam compiladas).</a:t>
            </a:r>
            <a:endParaRPr/>
          </a:p>
        </p:txBody>
      </p:sp>
      <p:sp>
        <p:nvSpPr>
          <p:cNvPr id="267" name="Google Shape;267;p34"/>
          <p:cNvSpPr txBox="1"/>
          <p:nvPr>
            <p:ph type="title"/>
          </p:nvPr>
        </p:nvSpPr>
        <p:spPr>
          <a:xfrm>
            <a:off x="727650" y="980712"/>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BOA PRÁTICA</a:t>
            </a:r>
            <a:endParaRPr sz="25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5"/>
          <p:cNvSpPr txBox="1"/>
          <p:nvPr>
            <p:ph idx="1" type="body"/>
          </p:nvPr>
        </p:nvSpPr>
        <p:spPr>
          <a:xfrm>
            <a:off x="824293" y="1054662"/>
            <a:ext cx="7688700" cy="3412927"/>
          </a:xfrm>
          <a:prstGeom prst="rect">
            <a:avLst/>
          </a:prstGeom>
          <a:noFill/>
          <a:ln>
            <a:noFill/>
          </a:ln>
        </p:spPr>
        <p:txBody>
          <a:bodyPr anchorCtr="0" anchor="t" bIns="91425" lIns="91425" spcFirstLastPara="1" rIns="91425" wrap="square" tIns="91425">
            <a:noAutofit/>
          </a:bodyPr>
          <a:lstStyle/>
          <a:p>
            <a:pPr indent="-342900" lvl="8" marL="342900" rtl="0" algn="just">
              <a:lnSpc>
                <a:spcPct val="100000"/>
              </a:lnSpc>
              <a:spcBef>
                <a:spcPts val="0"/>
              </a:spcBef>
              <a:spcAft>
                <a:spcPts val="0"/>
              </a:spcAft>
              <a:buSzPts val="1100"/>
              <a:buFont typeface="Arial"/>
              <a:buChar char="•"/>
            </a:pPr>
            <a:r>
              <a:rPr lang="pt-BR" sz="2200">
                <a:solidFill>
                  <a:srgbClr val="000000"/>
                </a:solidFill>
                <a:latin typeface="Roboto"/>
                <a:ea typeface="Roboto"/>
                <a:cs typeface="Roboto"/>
                <a:sym typeface="Roboto"/>
              </a:rPr>
              <a:t>Emitindo a GRU – aspectos técnicos</a:t>
            </a:r>
            <a:endParaRPr/>
          </a:p>
          <a:p>
            <a:pPr indent="-342900" lvl="8" marL="342900" rtl="0" algn="just">
              <a:lnSpc>
                <a:spcPct val="100000"/>
              </a:lnSpc>
              <a:spcBef>
                <a:spcPts val="0"/>
              </a:spcBef>
              <a:spcAft>
                <a:spcPts val="0"/>
              </a:spcAft>
              <a:buSzPts val="1100"/>
              <a:buNone/>
            </a:pPr>
            <a:r>
              <a:t/>
            </a:r>
            <a:endParaRPr sz="2200">
              <a:solidFill>
                <a:srgbClr val="000000"/>
              </a:solidFill>
              <a:latin typeface="Roboto"/>
              <a:ea typeface="Roboto"/>
              <a:cs typeface="Roboto"/>
              <a:sym typeface="Roboto"/>
            </a:endParaRPr>
          </a:p>
          <a:p>
            <a:pPr indent="0" lvl="8" marL="0" rtl="0" algn="just">
              <a:lnSpc>
                <a:spcPct val="100000"/>
              </a:lnSpc>
              <a:spcBef>
                <a:spcPts val="0"/>
              </a:spcBef>
              <a:spcAft>
                <a:spcPts val="0"/>
              </a:spcAft>
              <a:buSzPts val="1100"/>
              <a:buNone/>
            </a:pPr>
            <a:r>
              <a:rPr lang="pt-BR" sz="2200">
                <a:solidFill>
                  <a:srgbClr val="000000"/>
                </a:solidFill>
                <a:latin typeface="Roboto"/>
                <a:ea typeface="Roboto"/>
                <a:cs typeface="Roboto"/>
                <a:sym typeface="Roboto"/>
              </a:rPr>
              <a:t>https://www.tre-mt.jus.br/servicos-judiciais/outras-informacoes-e-servicos/atualizacao-e-pagamento-de-debitos-judiciais</a:t>
            </a:r>
            <a:endParaRPr/>
          </a:p>
          <a:p>
            <a:pPr indent="0" lvl="8" marL="0" rtl="0" algn="just">
              <a:lnSpc>
                <a:spcPct val="100000"/>
              </a:lnSpc>
              <a:spcBef>
                <a:spcPts val="0"/>
              </a:spcBef>
              <a:spcAft>
                <a:spcPts val="0"/>
              </a:spcAft>
              <a:buSzPts val="1100"/>
              <a:buNone/>
            </a:pPr>
            <a:r>
              <a:t/>
            </a:r>
            <a:endParaRPr sz="2200">
              <a:solidFill>
                <a:srgbClr val="000000"/>
              </a:solidFill>
              <a:latin typeface="Roboto"/>
              <a:ea typeface="Roboto"/>
              <a:cs typeface="Roboto"/>
              <a:sym typeface="Roboto"/>
            </a:endParaRPr>
          </a:p>
          <a:p>
            <a:pPr indent="-342900" lvl="8" marL="342900" rtl="0" algn="just">
              <a:lnSpc>
                <a:spcPct val="100000"/>
              </a:lnSpc>
              <a:spcBef>
                <a:spcPts val="0"/>
              </a:spcBef>
              <a:spcAft>
                <a:spcPts val="0"/>
              </a:spcAft>
              <a:buSzPts val="1100"/>
              <a:buFont typeface="Arial"/>
              <a:buChar char="•"/>
            </a:pPr>
            <a:r>
              <a:rPr lang="pt-BR" sz="2400">
                <a:solidFill>
                  <a:srgbClr val="000000"/>
                </a:solidFill>
                <a:latin typeface="Roboto"/>
                <a:ea typeface="Roboto"/>
                <a:cs typeface="Roboto"/>
                <a:sym typeface="Roboto"/>
              </a:rPr>
              <a:t>Só tem sentido falar em expedição de GRU até o momento em que o exequente não iniciou a fase de cumprimento de sentença.</a:t>
            </a:r>
            <a:endParaRPr sz="2400">
              <a:solidFill>
                <a:srgbClr val="000000"/>
              </a:solidFill>
              <a:latin typeface="Roboto"/>
              <a:ea typeface="Roboto"/>
              <a:cs typeface="Roboto"/>
              <a:sym typeface="Roboto"/>
            </a:endParaRPr>
          </a:p>
        </p:txBody>
      </p:sp>
      <p:sp>
        <p:nvSpPr>
          <p:cNvPr id="273" name="Google Shape;273;p35"/>
          <p:cNvSpPr txBox="1"/>
          <p:nvPr>
            <p:ph type="title"/>
          </p:nvPr>
        </p:nvSpPr>
        <p:spPr>
          <a:xfrm>
            <a:off x="740620" y="441641"/>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endParaRPr sz="25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6"/>
          <p:cNvSpPr txBox="1"/>
          <p:nvPr>
            <p:ph type="title"/>
          </p:nvPr>
        </p:nvSpPr>
        <p:spPr>
          <a:xfrm>
            <a:off x="658114" y="488556"/>
            <a:ext cx="76884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latin typeface="Roboto"/>
                <a:ea typeface="Roboto"/>
                <a:cs typeface="Roboto"/>
                <a:sym typeface="Roboto"/>
              </a:rPr>
              <a:t>O pagamento é sempre uma GRU? (Res. 23709)</a:t>
            </a:r>
            <a:endParaRPr/>
          </a:p>
        </p:txBody>
      </p:sp>
      <p:sp>
        <p:nvSpPr>
          <p:cNvPr id="279" name="Google Shape;279;p36"/>
          <p:cNvSpPr txBox="1"/>
          <p:nvPr>
            <p:ph idx="1" type="body"/>
          </p:nvPr>
        </p:nvSpPr>
        <p:spPr>
          <a:xfrm>
            <a:off x="742295" y="1547096"/>
            <a:ext cx="3774300" cy="22611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None/>
            </a:pPr>
            <a:r>
              <a:rPr lang="pt-BR" sz="1700">
                <a:latin typeface="Roboto"/>
                <a:ea typeface="Roboto"/>
                <a:cs typeface="Roboto"/>
                <a:sym typeface="Roboto"/>
              </a:rPr>
              <a:t>Art. 10. Na hipótese de a </a:t>
            </a:r>
            <a:r>
              <a:rPr b="1" lang="pt-BR" sz="1700">
                <a:latin typeface="Roboto"/>
                <a:ea typeface="Roboto"/>
                <a:cs typeface="Roboto"/>
                <a:sym typeface="Roboto"/>
              </a:rPr>
              <a:t>União ser a credora</a:t>
            </a:r>
            <a:r>
              <a:rPr lang="pt-BR" sz="1700">
                <a:latin typeface="Roboto"/>
                <a:ea typeface="Roboto"/>
                <a:cs typeface="Roboto"/>
                <a:sym typeface="Roboto"/>
              </a:rPr>
              <a:t>, o pagamento dos valores será feito, obrigatoriamente, por </a:t>
            </a:r>
            <a:r>
              <a:rPr b="1" lang="pt-BR" sz="1700">
                <a:latin typeface="Roboto"/>
                <a:ea typeface="Roboto"/>
                <a:cs typeface="Roboto"/>
                <a:sym typeface="Roboto"/>
              </a:rPr>
              <a:t>intermédio de Guia de Recolhimento da União (GRU) </a:t>
            </a:r>
            <a:r>
              <a:rPr lang="pt-BR" sz="1700">
                <a:latin typeface="Roboto"/>
                <a:ea typeface="Roboto"/>
                <a:cs typeface="Roboto"/>
                <a:sym typeface="Roboto"/>
              </a:rPr>
              <a:t>ou outra forma de recolhimento implementada pela União, conforme orientação a ser expedida pelo TSE.</a:t>
            </a:r>
            <a:endParaRPr/>
          </a:p>
        </p:txBody>
      </p:sp>
      <p:sp>
        <p:nvSpPr>
          <p:cNvPr id="280" name="Google Shape;280;p36"/>
          <p:cNvSpPr txBox="1"/>
          <p:nvPr>
            <p:ph idx="2" type="body"/>
          </p:nvPr>
        </p:nvSpPr>
        <p:spPr>
          <a:xfrm>
            <a:off x="4935434" y="940341"/>
            <a:ext cx="3774300" cy="379378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pt-BR" sz="1100">
                <a:latin typeface="Roboto"/>
                <a:ea typeface="Roboto"/>
                <a:cs typeface="Roboto"/>
                <a:sym typeface="Roboto"/>
              </a:rPr>
              <a:t>Art. 11. Na hipótese de a </a:t>
            </a:r>
            <a:r>
              <a:rPr b="1" lang="pt-BR" sz="1100">
                <a:latin typeface="Roboto"/>
                <a:ea typeface="Roboto"/>
                <a:cs typeface="Roboto"/>
                <a:sym typeface="Roboto"/>
              </a:rPr>
              <a:t>União não ser a credora</a:t>
            </a:r>
            <a:r>
              <a:rPr lang="pt-BR" sz="1100">
                <a:latin typeface="Roboto"/>
                <a:ea typeface="Roboto"/>
                <a:cs typeface="Roboto"/>
                <a:sym typeface="Roboto"/>
              </a:rPr>
              <a:t>, o pagamento será realizado na </a:t>
            </a:r>
            <a:r>
              <a:rPr b="1" lang="pt-BR" sz="1100">
                <a:latin typeface="Roboto"/>
                <a:ea typeface="Roboto"/>
                <a:cs typeface="Roboto"/>
                <a:sym typeface="Roboto"/>
              </a:rPr>
              <a:t>Caixa Econômica Federal, mediante "Guia de Depósito Judicial à Ordem da Justiça Federal",</a:t>
            </a:r>
            <a:r>
              <a:rPr lang="pt-BR" sz="1100">
                <a:latin typeface="Roboto"/>
                <a:ea typeface="Roboto"/>
                <a:cs typeface="Roboto"/>
                <a:sym typeface="Roboto"/>
              </a:rPr>
              <a:t> da qual constarão, obrigatoriamente, as seguintes informações:</a:t>
            </a:r>
            <a:endParaRPr/>
          </a:p>
          <a:p>
            <a:pPr indent="0" lvl="0" marL="0" rtl="0" algn="l">
              <a:lnSpc>
                <a:spcPct val="115000"/>
              </a:lnSpc>
              <a:spcBef>
                <a:spcPts val="0"/>
              </a:spcBef>
              <a:spcAft>
                <a:spcPts val="0"/>
              </a:spcAft>
              <a:buSzPts val="1300"/>
              <a:buNone/>
            </a:pPr>
            <a:r>
              <a:rPr lang="pt-BR" sz="1100">
                <a:latin typeface="Roboto"/>
                <a:ea typeface="Roboto"/>
                <a:cs typeface="Roboto"/>
                <a:sym typeface="Roboto"/>
              </a:rPr>
              <a:t>	I - a classe processual;</a:t>
            </a:r>
            <a:endParaRPr/>
          </a:p>
          <a:p>
            <a:pPr indent="0" lvl="0" marL="0" rtl="0" algn="l">
              <a:lnSpc>
                <a:spcPct val="115000"/>
              </a:lnSpc>
              <a:spcBef>
                <a:spcPts val="0"/>
              </a:spcBef>
              <a:spcAft>
                <a:spcPts val="0"/>
              </a:spcAft>
              <a:buSzPts val="1300"/>
              <a:buNone/>
            </a:pPr>
            <a:r>
              <a:rPr lang="pt-BR" sz="1100">
                <a:latin typeface="Roboto"/>
                <a:ea typeface="Roboto"/>
                <a:cs typeface="Roboto"/>
                <a:sym typeface="Roboto"/>
              </a:rPr>
              <a:t>	II - o número do processo;</a:t>
            </a:r>
            <a:endParaRPr/>
          </a:p>
          <a:p>
            <a:pPr indent="0" lvl="0" marL="0" rtl="0" algn="l">
              <a:lnSpc>
                <a:spcPct val="115000"/>
              </a:lnSpc>
              <a:spcBef>
                <a:spcPts val="0"/>
              </a:spcBef>
              <a:spcAft>
                <a:spcPts val="0"/>
              </a:spcAft>
              <a:buSzPts val="1300"/>
              <a:buNone/>
            </a:pPr>
            <a:r>
              <a:rPr lang="pt-BR" sz="1100">
                <a:latin typeface="Roboto"/>
                <a:ea typeface="Roboto"/>
                <a:cs typeface="Roboto"/>
                <a:sym typeface="Roboto"/>
              </a:rPr>
              <a:t>	III - os nomes do devedor e do beneficiário;</a:t>
            </a:r>
            <a:endParaRPr/>
          </a:p>
          <a:p>
            <a:pPr indent="0" lvl="0" marL="0" rtl="0" algn="l">
              <a:lnSpc>
                <a:spcPct val="115000"/>
              </a:lnSpc>
              <a:spcBef>
                <a:spcPts val="0"/>
              </a:spcBef>
              <a:spcAft>
                <a:spcPts val="0"/>
              </a:spcAft>
              <a:buSzPts val="1300"/>
              <a:buNone/>
            </a:pPr>
            <a:r>
              <a:rPr lang="pt-BR" sz="1100">
                <a:latin typeface="Roboto"/>
                <a:ea typeface="Roboto"/>
                <a:cs typeface="Roboto"/>
                <a:sym typeface="Roboto"/>
              </a:rPr>
              <a:t>	IV - o CPF do devedor.</a:t>
            </a:r>
            <a:endParaRPr/>
          </a:p>
          <a:p>
            <a:pPr indent="0" lvl="0" marL="0" rtl="0" algn="l">
              <a:lnSpc>
                <a:spcPct val="115000"/>
              </a:lnSpc>
              <a:spcBef>
                <a:spcPts val="0"/>
              </a:spcBef>
              <a:spcAft>
                <a:spcPts val="0"/>
              </a:spcAft>
              <a:buSzPts val="1300"/>
              <a:buNone/>
            </a:pPr>
            <a:r>
              <a:rPr lang="pt-BR" sz="1100">
                <a:latin typeface="Roboto"/>
                <a:ea typeface="Roboto"/>
                <a:cs typeface="Roboto"/>
                <a:sym typeface="Roboto"/>
              </a:rPr>
              <a:t>§ 1º Os valores recolhidos na forma do caput deste artigo ficarão à disposição do Tribunal Superior Eleitoral, em conta judicial remunerada vinculada ao processo.</a:t>
            </a:r>
            <a:endParaRPr/>
          </a:p>
          <a:p>
            <a:pPr indent="0" lvl="0" marL="0" rtl="0" algn="l">
              <a:lnSpc>
                <a:spcPct val="115000"/>
              </a:lnSpc>
              <a:spcBef>
                <a:spcPts val="0"/>
              </a:spcBef>
              <a:spcAft>
                <a:spcPts val="0"/>
              </a:spcAft>
              <a:buSzPts val="1300"/>
              <a:buNone/>
            </a:pPr>
            <a:r>
              <a:t/>
            </a:r>
            <a:endParaRPr sz="1100">
              <a:latin typeface="Roboto"/>
              <a:ea typeface="Roboto"/>
              <a:cs typeface="Roboto"/>
              <a:sym typeface="Roboto"/>
            </a:endParaRPr>
          </a:p>
          <a:p>
            <a:pPr indent="0" lvl="0" marL="0" rtl="0" algn="l">
              <a:lnSpc>
                <a:spcPct val="115000"/>
              </a:lnSpc>
              <a:spcBef>
                <a:spcPts val="0"/>
              </a:spcBef>
              <a:spcAft>
                <a:spcPts val="0"/>
              </a:spcAft>
              <a:buSzPts val="1300"/>
              <a:buNone/>
            </a:pPr>
            <a:r>
              <a:rPr lang="pt-BR" sz="1100">
                <a:latin typeface="Roboto"/>
                <a:ea typeface="Roboto"/>
                <a:cs typeface="Roboto"/>
                <a:sym typeface="Roboto"/>
              </a:rPr>
              <a:t>§ 2º Caberá ao devedor emitir a guia de que trata o caput deste artigo conforme orientações expedidas pelo TSE.</a:t>
            </a:r>
            <a:endParaRPr/>
          </a:p>
          <a:p>
            <a:pPr indent="0" lvl="0" marL="0" rtl="0" algn="l">
              <a:lnSpc>
                <a:spcPct val="115000"/>
              </a:lnSpc>
              <a:spcBef>
                <a:spcPts val="0"/>
              </a:spcBef>
              <a:spcAft>
                <a:spcPts val="0"/>
              </a:spcAft>
              <a:buSzPts val="1300"/>
              <a:buNone/>
            </a:pPr>
            <a:r>
              <a:t/>
            </a:r>
            <a:endParaRPr sz="1100">
              <a:latin typeface="Roboto"/>
              <a:ea typeface="Roboto"/>
              <a:cs typeface="Roboto"/>
              <a:sym typeface="Roboto"/>
            </a:endParaRPr>
          </a:p>
          <a:p>
            <a:pPr indent="0" lvl="0" marL="0" rtl="0" algn="l">
              <a:lnSpc>
                <a:spcPct val="115000"/>
              </a:lnSpc>
              <a:spcBef>
                <a:spcPts val="0"/>
              </a:spcBef>
              <a:spcAft>
                <a:spcPts val="0"/>
              </a:spcAft>
              <a:buSzPts val="1300"/>
              <a:buNone/>
            </a:pPr>
            <a:r>
              <a:rPr lang="pt-BR" sz="1100">
                <a:latin typeface="Roboto"/>
                <a:ea typeface="Roboto"/>
                <a:cs typeface="Roboto"/>
                <a:sym typeface="Roboto"/>
              </a:rPr>
              <a:t>§ 3º A secretaria judiciária ou o cartório eleitoral expedirá alvará de levantamento, conforme decidido pelo juízo da execução, em modelo a ser disponibilizado pelo TSE.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Autofit/>
          </a:bodyPr>
          <a:lstStyle/>
          <a:p>
            <a:pPr indent="-311150" lvl="0" marL="457200" rtl="0" algn="just">
              <a:lnSpc>
                <a:spcPct val="100000"/>
              </a:lnSpc>
              <a:spcBef>
                <a:spcPts val="0"/>
              </a:spcBef>
              <a:spcAft>
                <a:spcPts val="0"/>
              </a:spcAft>
              <a:buSzPts val="1300"/>
              <a:buChar char="●"/>
            </a:pPr>
            <a:r>
              <a:rPr b="0" i="0" lang="pt-BR" sz="2200">
                <a:solidFill>
                  <a:schemeClr val="dk2"/>
                </a:solidFill>
                <a:latin typeface="Roboto"/>
                <a:ea typeface="Roboto"/>
                <a:cs typeface="Roboto"/>
                <a:sym typeface="Roboto"/>
              </a:rPr>
              <a:t>PC de órgãos regionais ou municipais, que resulte em sanção de desconto ou de suspensão de novas cotas do Fundo Partidário, a secretaria judiciária ou o cartório eleitoral deve intimar os órgãos partidários hierarquicamente superiores para, no prazo de 15 (quinze) dias:</a:t>
            </a:r>
            <a:endParaRPr/>
          </a:p>
          <a:p>
            <a:pPr indent="-311150" lvl="0" marL="457200" rtl="0" algn="just">
              <a:lnSpc>
                <a:spcPct val="100000"/>
              </a:lnSpc>
              <a:spcBef>
                <a:spcPts val="0"/>
              </a:spcBef>
              <a:spcAft>
                <a:spcPts val="0"/>
              </a:spcAft>
              <a:buSzPts val="1300"/>
              <a:buChar char="●"/>
            </a:pPr>
            <a:r>
              <a:rPr b="0" i="0" lang="pt-BR" sz="2200">
                <a:solidFill>
                  <a:schemeClr val="dk2"/>
                </a:solidFill>
                <a:latin typeface="Roboto"/>
                <a:ea typeface="Roboto"/>
                <a:cs typeface="Roboto"/>
                <a:sym typeface="Roboto"/>
              </a:rPr>
              <a:t>a) proceder, até o limite da sanção, ao desconto e retenção dos recursos provenientes do Fundo Partidário destinados ao órgão sancionado.</a:t>
            </a:r>
            <a:endParaRPr/>
          </a:p>
        </p:txBody>
      </p:sp>
      <p:sp>
        <p:nvSpPr>
          <p:cNvPr id="286" name="Google Shape;286;p37"/>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Res. TSE 23709</a:t>
            </a:r>
            <a:br>
              <a:rPr lang="pt-BR" sz="2500">
                <a:latin typeface="Roboto"/>
                <a:ea typeface="Roboto"/>
                <a:cs typeface="Roboto"/>
                <a:sym typeface="Roboto"/>
              </a:rPr>
            </a:br>
            <a:r>
              <a:rPr lang="pt-BR" sz="2500">
                <a:latin typeface="Roboto"/>
                <a:ea typeface="Roboto"/>
                <a:cs typeface="Roboto"/>
                <a:sym typeface="Roboto"/>
              </a:rPr>
              <a:t>Providências Processuais – PCs –art.32 e ss.</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Autofit/>
          </a:bodyPr>
          <a:lstStyle/>
          <a:p>
            <a:pPr indent="-311150" lvl="0" marL="457200" rtl="0" algn="just">
              <a:lnSpc>
                <a:spcPct val="100000"/>
              </a:lnSpc>
              <a:spcBef>
                <a:spcPts val="0"/>
              </a:spcBef>
              <a:spcAft>
                <a:spcPts val="0"/>
              </a:spcAft>
              <a:buSzPts val="1300"/>
              <a:buChar char="●"/>
            </a:pPr>
            <a:r>
              <a:rPr b="0" i="0" lang="pt-BR" sz="2300">
                <a:solidFill>
                  <a:schemeClr val="dk2"/>
                </a:solidFill>
                <a:latin typeface="Roboto"/>
                <a:ea typeface="Roboto"/>
                <a:cs typeface="Roboto"/>
                <a:sym typeface="Roboto"/>
              </a:rPr>
              <a:t>b) destinar a quantia retida à conta única do Tesouro Nacional.</a:t>
            </a:r>
            <a:endParaRPr/>
          </a:p>
          <a:p>
            <a:pPr indent="0" lvl="0" marL="146050" rtl="0" algn="just">
              <a:lnSpc>
                <a:spcPct val="100000"/>
              </a:lnSpc>
              <a:spcBef>
                <a:spcPts val="0"/>
              </a:spcBef>
              <a:spcAft>
                <a:spcPts val="0"/>
              </a:spcAft>
              <a:buSzPts val="1300"/>
              <a:buNone/>
            </a:pPr>
            <a:r>
              <a:t/>
            </a:r>
            <a:endParaRPr b="0" i="0" sz="2300">
              <a:solidFill>
                <a:schemeClr val="dk2"/>
              </a:solidFill>
              <a:latin typeface="Roboto"/>
              <a:ea typeface="Roboto"/>
              <a:cs typeface="Roboto"/>
              <a:sym typeface="Roboto"/>
            </a:endParaRPr>
          </a:p>
          <a:p>
            <a:pPr indent="-311150" lvl="0" marL="457200" rtl="0" algn="just">
              <a:lnSpc>
                <a:spcPct val="100000"/>
              </a:lnSpc>
              <a:spcBef>
                <a:spcPts val="0"/>
              </a:spcBef>
              <a:spcAft>
                <a:spcPts val="0"/>
              </a:spcAft>
              <a:buSzPts val="1300"/>
              <a:buChar char="●"/>
            </a:pPr>
            <a:r>
              <a:rPr b="0" i="0" lang="pt-BR" sz="2300">
                <a:solidFill>
                  <a:schemeClr val="dk2"/>
                </a:solidFill>
                <a:latin typeface="Roboto"/>
                <a:ea typeface="Roboto"/>
                <a:cs typeface="Roboto"/>
                <a:sym typeface="Roboto"/>
              </a:rPr>
              <a:t>c) juntar ao processo PC o comprovante de pagamento da GRU, ou informar no processo da prestação de contas a inexistência ou insuficiência de repasses destinados ao órgão partidário sancionado. </a:t>
            </a:r>
            <a:endParaRPr/>
          </a:p>
        </p:txBody>
      </p:sp>
      <p:sp>
        <p:nvSpPr>
          <p:cNvPr id="292" name="Google Shape;292;p38"/>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Res. TSE 23709</a:t>
            </a:r>
            <a:br>
              <a:rPr lang="pt-BR" sz="2500">
                <a:latin typeface="Roboto"/>
                <a:ea typeface="Roboto"/>
                <a:cs typeface="Roboto"/>
                <a:sym typeface="Roboto"/>
              </a:rPr>
            </a:br>
            <a:r>
              <a:rPr lang="pt-BR" sz="2500">
                <a:latin typeface="Roboto"/>
                <a:ea typeface="Roboto"/>
                <a:cs typeface="Roboto"/>
                <a:sym typeface="Roboto"/>
              </a:rPr>
              <a:t>Providências Processuais – PCs - art.32 e ss.</a:t>
            </a:r>
            <a:br>
              <a:rPr lang="pt-BR" sz="2500">
                <a:latin typeface="Roboto"/>
                <a:ea typeface="Roboto"/>
                <a:cs typeface="Roboto"/>
                <a:sym typeface="Roboto"/>
              </a:rPr>
            </a:b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9"/>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Autofit/>
          </a:bodyPr>
          <a:lstStyle/>
          <a:p>
            <a:pPr indent="-311150" lvl="0" marL="457200" rtl="0" algn="just">
              <a:lnSpc>
                <a:spcPct val="100000"/>
              </a:lnSpc>
              <a:spcBef>
                <a:spcPts val="0"/>
              </a:spcBef>
              <a:spcAft>
                <a:spcPts val="0"/>
              </a:spcAft>
              <a:buSzPts val="1300"/>
              <a:buChar char="●"/>
            </a:pPr>
            <a:r>
              <a:rPr b="0" i="0" lang="pt-BR" sz="2200">
                <a:solidFill>
                  <a:schemeClr val="dk2"/>
                </a:solidFill>
                <a:latin typeface="Roboto"/>
                <a:ea typeface="Roboto"/>
                <a:cs typeface="Roboto"/>
                <a:sym typeface="Roboto"/>
              </a:rPr>
              <a:t>E se as determinações não forem cumpridas?</a:t>
            </a:r>
            <a:endParaRPr/>
          </a:p>
          <a:p>
            <a:pPr indent="-228600" lvl="0" marL="457200" rtl="0" algn="just">
              <a:lnSpc>
                <a:spcPct val="100000"/>
              </a:lnSpc>
              <a:spcBef>
                <a:spcPts val="0"/>
              </a:spcBef>
              <a:spcAft>
                <a:spcPts val="0"/>
              </a:spcAft>
              <a:buSzPts val="1300"/>
              <a:buNone/>
            </a:pPr>
            <a:r>
              <a:t/>
            </a:r>
            <a:endParaRPr sz="2200">
              <a:solidFill>
                <a:schemeClr val="dk2"/>
              </a:solidFill>
              <a:latin typeface="Roboto"/>
              <a:ea typeface="Roboto"/>
              <a:cs typeface="Roboto"/>
              <a:sym typeface="Roboto"/>
            </a:endParaRPr>
          </a:p>
          <a:p>
            <a:pPr indent="-311150" lvl="0" marL="457200" rtl="0" algn="just">
              <a:lnSpc>
                <a:spcPct val="100000"/>
              </a:lnSpc>
              <a:spcBef>
                <a:spcPts val="0"/>
              </a:spcBef>
              <a:spcAft>
                <a:spcPts val="0"/>
              </a:spcAft>
              <a:buSzPts val="1300"/>
              <a:buChar char="●"/>
            </a:pPr>
            <a:r>
              <a:rPr b="0" i="0" lang="pt-BR" sz="2200">
                <a:solidFill>
                  <a:schemeClr val="dk2"/>
                </a:solidFill>
                <a:latin typeface="Roboto"/>
                <a:ea typeface="Roboto"/>
                <a:cs typeface="Roboto"/>
                <a:sym typeface="Roboto"/>
              </a:rPr>
              <a:t>O TRE deve comunicar o fato à secretaria de planejamento, orçamento, finanças e contabilidade do TSE, com os dados suficientes ao cumprimento da decisão, </a:t>
            </a:r>
            <a:r>
              <a:rPr b="1" i="0" lang="pt-BR" sz="2200">
                <a:solidFill>
                  <a:schemeClr val="dk2"/>
                </a:solidFill>
                <a:latin typeface="Roboto"/>
                <a:ea typeface="Roboto"/>
                <a:cs typeface="Roboto"/>
                <a:sym typeface="Roboto"/>
              </a:rPr>
              <a:t>para desconto direto do respectivo valor do Fundo Partidário do diretório nacional</a:t>
            </a:r>
            <a:r>
              <a:rPr b="0" i="0" lang="pt-BR" sz="2200">
                <a:solidFill>
                  <a:schemeClr val="dk2"/>
                </a:solidFill>
                <a:latin typeface="Roboto"/>
                <a:ea typeface="Roboto"/>
                <a:cs typeface="Roboto"/>
                <a:sym typeface="Roboto"/>
              </a:rPr>
              <a:t>, </a:t>
            </a:r>
            <a:r>
              <a:rPr b="1" i="0" lang="pt-BR" sz="2200">
                <a:solidFill>
                  <a:schemeClr val="dk2"/>
                </a:solidFill>
                <a:latin typeface="Roboto"/>
                <a:ea typeface="Roboto"/>
                <a:cs typeface="Roboto"/>
                <a:sym typeface="Roboto"/>
              </a:rPr>
              <a:t>a quem incumbirá o decote do valor devido ao órgão apenado</a:t>
            </a:r>
            <a:r>
              <a:rPr lang="pt-BR" sz="2200">
                <a:solidFill>
                  <a:schemeClr val="dk2"/>
                </a:solidFill>
                <a:latin typeface="Roboto"/>
                <a:ea typeface="Roboto"/>
                <a:cs typeface="Roboto"/>
                <a:sym typeface="Roboto"/>
              </a:rPr>
              <a:t>.</a:t>
            </a:r>
            <a:endParaRPr b="0" i="0" sz="2200">
              <a:solidFill>
                <a:schemeClr val="dk2"/>
              </a:solidFill>
              <a:latin typeface="Roboto"/>
              <a:ea typeface="Roboto"/>
              <a:cs typeface="Roboto"/>
              <a:sym typeface="Roboto"/>
            </a:endParaRPr>
          </a:p>
        </p:txBody>
      </p:sp>
      <p:sp>
        <p:nvSpPr>
          <p:cNvPr id="298" name="Google Shape;298;p39"/>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br>
              <a:rPr lang="pt-BR" sz="2500">
                <a:latin typeface="Roboto"/>
                <a:ea typeface="Roboto"/>
                <a:cs typeface="Roboto"/>
                <a:sym typeface="Roboto"/>
              </a:rPr>
            </a:br>
            <a:r>
              <a:rPr lang="pt-BR" sz="2500">
                <a:latin typeface="Roboto"/>
                <a:ea typeface="Roboto"/>
                <a:cs typeface="Roboto"/>
                <a:sym typeface="Roboto"/>
              </a:rPr>
              <a:t>Providências Processuais – PCs - art.32 e ss.</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4"/>
          <p:cNvSpPr txBox="1"/>
          <p:nvPr>
            <p:ph idx="1" type="body"/>
          </p:nvPr>
        </p:nvSpPr>
        <p:spPr>
          <a:xfrm>
            <a:off x="505522" y="743415"/>
            <a:ext cx="8333678" cy="4207204"/>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300"/>
              <a:buNone/>
            </a:pPr>
            <a:r>
              <a:rPr lang="pt-BR" sz="2200">
                <a:latin typeface="Roboto"/>
                <a:ea typeface="Roboto"/>
                <a:cs typeface="Roboto"/>
                <a:sym typeface="Roboto"/>
              </a:rPr>
              <a:t>CONCEITOS DA RESOLUÇÃO TSE nº 23709/2022</a:t>
            </a:r>
            <a:endParaRPr/>
          </a:p>
          <a:p>
            <a:pPr indent="-285750" lvl="0" marL="285750" rtl="0" algn="l">
              <a:lnSpc>
                <a:spcPct val="115000"/>
              </a:lnSpc>
              <a:spcBef>
                <a:spcPts val="1200"/>
              </a:spcBef>
              <a:spcAft>
                <a:spcPts val="0"/>
              </a:spcAft>
              <a:buSzPts val="1300"/>
              <a:buChar char="●"/>
            </a:pPr>
            <a:r>
              <a:rPr lang="pt-BR" sz="2200">
                <a:latin typeface="Roboto"/>
                <a:ea typeface="Roboto"/>
                <a:cs typeface="Roboto"/>
                <a:sym typeface="Roboto"/>
              </a:rPr>
              <a:t>Multa administrativo-eleitoral: sanção pecuniária imposta em razão de descumprimento de obrigação eleitoral, decorrente de decisão administrativa ou lançamento automático em sistema da Justiça Eleitoral.</a:t>
            </a:r>
            <a:endParaRPr/>
          </a:p>
          <a:p>
            <a:pPr indent="-285750" lvl="0" marL="285750" rtl="0" algn="l">
              <a:lnSpc>
                <a:spcPct val="115000"/>
              </a:lnSpc>
              <a:spcBef>
                <a:spcPts val="1200"/>
              </a:spcBef>
              <a:spcAft>
                <a:spcPts val="1200"/>
              </a:spcAft>
              <a:buSzPts val="1300"/>
              <a:buChar char="●"/>
            </a:pPr>
            <a:r>
              <a:rPr lang="pt-BR" sz="2200">
                <a:latin typeface="Roboto"/>
                <a:ea typeface="Roboto"/>
                <a:cs typeface="Roboto"/>
                <a:sym typeface="Roboto"/>
              </a:rPr>
              <a:t>Multa judicial eleitoral: sanção pecuniária imposta em decisão judicial irrecorrível, em razão de violação dos dispositivos do Código Eleitoral e das leis eleitorais, excetuadas as penalidades de caráter processual</a:t>
            </a:r>
            <a:r>
              <a:rPr lang="pt-BR">
                <a:latin typeface="Roboto"/>
                <a:ea typeface="Roboto"/>
                <a:cs typeface="Roboto"/>
                <a:sym typeface="Roboto"/>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 calcmode="lin" valueType="num">
                                      <p:cBhvr additive="base">
                                        <p:cTn dur="500"/>
                                        <p:tgtEl>
                                          <p:spTgt spid="10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 calcmode="lin" valueType="num">
                                      <p:cBhvr additive="base">
                                        <p:cTn dur="500"/>
                                        <p:tgtEl>
                                          <p:spTgt spid="10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anim calcmode="lin" valueType="num">
                                      <p:cBhvr additive="base">
                                        <p:cTn dur="500"/>
                                        <p:tgtEl>
                                          <p:spTgt spid="10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0"/>
          <p:cNvSpPr txBox="1"/>
          <p:nvPr>
            <p:ph idx="1" type="body"/>
          </p:nvPr>
        </p:nvSpPr>
        <p:spPr>
          <a:xfrm>
            <a:off x="959004" y="1515912"/>
            <a:ext cx="7457345" cy="2766156"/>
          </a:xfrm>
          <a:prstGeom prst="rect">
            <a:avLst/>
          </a:prstGeom>
          <a:noFill/>
          <a:ln>
            <a:noFill/>
          </a:ln>
        </p:spPr>
        <p:txBody>
          <a:bodyPr anchorCtr="0" anchor="t" bIns="91425" lIns="91425" spcFirstLastPara="1" rIns="91425" wrap="square" tIns="91425">
            <a:noAutofit/>
          </a:bodyPr>
          <a:lstStyle/>
          <a:p>
            <a:pPr indent="-311150" lvl="0" marL="457200" rtl="0" algn="just">
              <a:lnSpc>
                <a:spcPct val="100000"/>
              </a:lnSpc>
              <a:spcBef>
                <a:spcPts val="0"/>
              </a:spcBef>
              <a:spcAft>
                <a:spcPts val="0"/>
              </a:spcAft>
              <a:buSzPts val="1300"/>
              <a:buChar char="●"/>
            </a:pPr>
            <a:r>
              <a:rPr b="0" i="0" lang="pt-BR" sz="2200">
                <a:solidFill>
                  <a:schemeClr val="dk2"/>
                </a:solidFill>
                <a:latin typeface="Roboto"/>
                <a:ea typeface="Roboto"/>
                <a:cs typeface="Roboto"/>
                <a:sym typeface="Roboto"/>
              </a:rPr>
              <a:t>E se o partido não atingir a cláusula de barreira? </a:t>
            </a:r>
            <a:endParaRPr/>
          </a:p>
          <a:p>
            <a:pPr indent="0" lvl="0" marL="146050" rtl="0" algn="just">
              <a:lnSpc>
                <a:spcPct val="100000"/>
              </a:lnSpc>
              <a:spcBef>
                <a:spcPts val="0"/>
              </a:spcBef>
              <a:spcAft>
                <a:spcPts val="0"/>
              </a:spcAft>
              <a:buSzPts val="1300"/>
              <a:buNone/>
            </a:pPr>
            <a:r>
              <a:t/>
            </a:r>
            <a:endParaRPr b="0" i="0" sz="2200">
              <a:solidFill>
                <a:schemeClr val="dk2"/>
              </a:solidFill>
              <a:latin typeface="Roboto"/>
              <a:ea typeface="Roboto"/>
              <a:cs typeface="Roboto"/>
              <a:sym typeface="Roboto"/>
            </a:endParaRPr>
          </a:p>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O desconto e a suspensão de cotas do Fundo Partidário, inclusive vincendas, serão efetuados, </a:t>
            </a:r>
            <a:r>
              <a:rPr b="1" i="0" lang="pt-BR" sz="2200" u="sng">
                <a:solidFill>
                  <a:schemeClr val="dk2"/>
                </a:solidFill>
                <a:latin typeface="Roboto"/>
                <a:ea typeface="Roboto"/>
                <a:cs typeface="Roboto"/>
                <a:sym typeface="Roboto"/>
              </a:rPr>
              <a:t>antecipada e cautelarmente</a:t>
            </a:r>
            <a:r>
              <a:rPr b="0" i="0" lang="pt-BR" sz="2200">
                <a:solidFill>
                  <a:schemeClr val="dk2"/>
                </a:solidFill>
                <a:latin typeface="Roboto"/>
                <a:ea typeface="Roboto"/>
                <a:cs typeface="Roboto"/>
                <a:sym typeface="Roboto"/>
              </a:rPr>
              <a:t>, pela </a:t>
            </a:r>
            <a:r>
              <a:rPr b="1" i="0" lang="pt-BR" sz="2200">
                <a:solidFill>
                  <a:schemeClr val="dk2"/>
                </a:solidFill>
                <a:latin typeface="Roboto"/>
                <a:ea typeface="Roboto"/>
                <a:cs typeface="Roboto"/>
                <a:sym typeface="Roboto"/>
              </a:rPr>
              <a:t>unidade financeira</a:t>
            </a:r>
            <a:r>
              <a:rPr b="0" i="0" lang="pt-BR" sz="2200">
                <a:solidFill>
                  <a:schemeClr val="dk2"/>
                </a:solidFill>
                <a:latin typeface="Roboto"/>
                <a:ea typeface="Roboto"/>
                <a:cs typeface="Roboto"/>
                <a:sym typeface="Roboto"/>
              </a:rPr>
              <a:t> até o limite do valor total devido atualizado e consolidado, que será colocado à disposição do relator em conta judicial.</a:t>
            </a:r>
            <a:endParaRPr/>
          </a:p>
        </p:txBody>
      </p:sp>
      <p:sp>
        <p:nvSpPr>
          <p:cNvPr id="304" name="Google Shape;304;p40"/>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br>
              <a:rPr lang="pt-BR" sz="2500">
                <a:latin typeface="Roboto"/>
                <a:ea typeface="Roboto"/>
                <a:cs typeface="Roboto"/>
                <a:sym typeface="Roboto"/>
              </a:rPr>
            </a:br>
            <a:r>
              <a:rPr lang="pt-BR" sz="2500">
                <a:latin typeface="Roboto"/>
                <a:ea typeface="Roboto"/>
                <a:cs typeface="Roboto"/>
                <a:sym typeface="Roboto"/>
              </a:rPr>
              <a:t>Providências Processuais - art.15.</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txBox="1"/>
          <p:nvPr>
            <p:ph idx="1" type="body"/>
          </p:nvPr>
        </p:nvSpPr>
        <p:spPr>
          <a:xfrm>
            <a:off x="1115122" y="1515912"/>
            <a:ext cx="7301227" cy="2684381"/>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A unidade financeira comunicará imediatamente à secretaria judiciária, o bloqueio de que trata o caput deste artigo, o </a:t>
            </a:r>
            <a:r>
              <a:rPr b="1" i="0" lang="pt-BR" sz="2200">
                <a:solidFill>
                  <a:schemeClr val="dk2"/>
                </a:solidFill>
                <a:latin typeface="Roboto"/>
                <a:ea typeface="Roboto"/>
                <a:cs typeface="Roboto"/>
                <a:sym typeface="Roboto"/>
              </a:rPr>
              <a:t>valor total da dívida</a:t>
            </a:r>
            <a:r>
              <a:rPr b="0" i="0" lang="pt-BR" sz="2200">
                <a:solidFill>
                  <a:schemeClr val="dk2"/>
                </a:solidFill>
                <a:latin typeface="Roboto"/>
                <a:ea typeface="Roboto"/>
                <a:cs typeface="Roboto"/>
                <a:sym typeface="Roboto"/>
              </a:rPr>
              <a:t> e a estimativa do valor das cotas futuras do Fundo Partidário titularizadas pelo devedor</a:t>
            </a:r>
            <a:r>
              <a:rPr lang="pt-BR" sz="2200">
                <a:solidFill>
                  <a:schemeClr val="dk2"/>
                </a:solidFill>
                <a:latin typeface="Roboto"/>
                <a:ea typeface="Roboto"/>
                <a:cs typeface="Roboto"/>
                <a:sym typeface="Roboto"/>
              </a:rPr>
              <a:t>.</a:t>
            </a:r>
            <a:endParaRPr/>
          </a:p>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A secretaria judiciária intimará o partido do bloqueio e para</a:t>
            </a:r>
            <a:r>
              <a:rPr lang="pt-BR" sz="2200">
                <a:solidFill>
                  <a:schemeClr val="dk2"/>
                </a:solidFill>
                <a:latin typeface="Roboto"/>
                <a:ea typeface="Roboto"/>
                <a:cs typeface="Roboto"/>
                <a:sym typeface="Roboto"/>
              </a:rPr>
              <a:t> </a:t>
            </a:r>
            <a:r>
              <a:rPr b="0" i="0" lang="pt-BR" sz="2200">
                <a:solidFill>
                  <a:schemeClr val="dk2"/>
                </a:solidFill>
                <a:latin typeface="Roboto"/>
                <a:ea typeface="Roboto"/>
                <a:cs typeface="Roboto"/>
                <a:sym typeface="Roboto"/>
              </a:rPr>
              <a:t>apresentar, no prazo de 30 dias, caução idônea.</a:t>
            </a:r>
            <a:endParaRPr/>
          </a:p>
          <a:p>
            <a:pPr indent="-228600" lvl="0" marL="457200" rtl="0" algn="l">
              <a:lnSpc>
                <a:spcPct val="115000"/>
              </a:lnSpc>
              <a:spcBef>
                <a:spcPts val="0"/>
              </a:spcBef>
              <a:spcAft>
                <a:spcPts val="0"/>
              </a:spcAft>
              <a:buSzPts val="1300"/>
              <a:buNone/>
            </a:pPr>
            <a:r>
              <a:t/>
            </a:r>
            <a:endParaRPr sz="2200">
              <a:solidFill>
                <a:schemeClr val="dk2"/>
              </a:solidFill>
              <a:latin typeface="Roboto"/>
              <a:ea typeface="Roboto"/>
              <a:cs typeface="Roboto"/>
              <a:sym typeface="Roboto"/>
            </a:endParaRPr>
          </a:p>
        </p:txBody>
      </p:sp>
      <p:sp>
        <p:nvSpPr>
          <p:cNvPr id="310" name="Google Shape;310;p41"/>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br>
              <a:rPr lang="pt-BR" sz="2500">
                <a:latin typeface="Roboto"/>
                <a:ea typeface="Roboto"/>
                <a:cs typeface="Roboto"/>
                <a:sym typeface="Roboto"/>
              </a:rPr>
            </a:br>
            <a:r>
              <a:rPr lang="pt-BR" sz="2500">
                <a:latin typeface="Roboto"/>
                <a:ea typeface="Roboto"/>
                <a:cs typeface="Roboto"/>
                <a:sym typeface="Roboto"/>
              </a:rPr>
              <a:t>Providências Processuais - art.15</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2"/>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Em caso de silêncio do partido após 30 dias, ou de indeferimento do pedido por ele apresentado, o bloqueio se converterá em pagamento.</a:t>
            </a:r>
            <a:endParaRPr/>
          </a:p>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Inexistindo repasse futuro ao órgão partidário que permita a quitação total da obrigação, a execução prosseguirá sobre o valor remanescente da dívida devidamente atualizado</a:t>
            </a:r>
            <a:r>
              <a:rPr lang="pt-BR" sz="2200">
                <a:solidFill>
                  <a:schemeClr val="dk2"/>
                </a:solidFill>
                <a:latin typeface="Roboto"/>
                <a:ea typeface="Roboto"/>
                <a:cs typeface="Roboto"/>
                <a:sym typeface="Roboto"/>
              </a:rPr>
              <a:t>.</a:t>
            </a:r>
            <a:endParaRPr b="0" i="0" sz="2200">
              <a:solidFill>
                <a:schemeClr val="dk2"/>
              </a:solidFill>
              <a:latin typeface="Roboto"/>
              <a:ea typeface="Roboto"/>
              <a:cs typeface="Roboto"/>
              <a:sym typeface="Roboto"/>
            </a:endParaRPr>
          </a:p>
        </p:txBody>
      </p:sp>
      <p:sp>
        <p:nvSpPr>
          <p:cNvPr id="316" name="Google Shape;316;p42"/>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br>
              <a:rPr lang="pt-BR" sz="2500">
                <a:latin typeface="Roboto"/>
                <a:ea typeface="Roboto"/>
                <a:cs typeface="Roboto"/>
                <a:sym typeface="Roboto"/>
              </a:rPr>
            </a:br>
            <a:r>
              <a:rPr lang="pt-BR" sz="2500">
                <a:latin typeface="Roboto"/>
                <a:ea typeface="Roboto"/>
                <a:cs typeface="Roboto"/>
                <a:sym typeface="Roboto"/>
              </a:rPr>
              <a:t>Providências Processuais - art.15.</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3"/>
          <p:cNvSpPr txBox="1"/>
          <p:nvPr>
            <p:ph idx="1" type="body"/>
          </p:nvPr>
        </p:nvSpPr>
        <p:spPr>
          <a:xfrm>
            <a:off x="2364058" y="1880185"/>
            <a:ext cx="4415883" cy="2104517"/>
          </a:xfrm>
          <a:prstGeom prst="rect">
            <a:avLst/>
          </a:prstGeom>
          <a:noFill/>
          <a:ln>
            <a:noFill/>
          </a:ln>
        </p:spPr>
        <p:txBody>
          <a:bodyPr anchorCtr="0" anchor="t" bIns="91425" lIns="91425" spcFirstLastPara="1" rIns="91425" wrap="square" tIns="91425">
            <a:noAutofit/>
          </a:bodyPr>
          <a:lstStyle/>
          <a:p>
            <a:pPr indent="0" lvl="0" marL="146050" rtl="0" algn="just">
              <a:lnSpc>
                <a:spcPct val="100000"/>
              </a:lnSpc>
              <a:spcBef>
                <a:spcPts val="0"/>
              </a:spcBef>
              <a:spcAft>
                <a:spcPts val="0"/>
              </a:spcAft>
              <a:buSzPts val="1300"/>
              <a:buNone/>
            </a:pPr>
            <a:r>
              <a:rPr b="0" i="0" lang="pt-BR" sz="2500">
                <a:solidFill>
                  <a:schemeClr val="dk2"/>
                </a:solidFill>
                <a:latin typeface="Roboto"/>
                <a:ea typeface="Roboto"/>
                <a:cs typeface="Roboto"/>
                <a:sym typeface="Roboto"/>
              </a:rPr>
              <a:t>Estas providências em  prestações de contas são atos preparatórios ou se destinam a cumprir a decisão, em definitivo?</a:t>
            </a:r>
            <a:endParaRPr/>
          </a:p>
        </p:txBody>
      </p:sp>
      <p:sp>
        <p:nvSpPr>
          <p:cNvPr id="322" name="Google Shape;322;p43"/>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br>
              <a:rPr lang="pt-BR" sz="2500">
                <a:latin typeface="Roboto"/>
                <a:ea typeface="Roboto"/>
                <a:cs typeface="Roboto"/>
                <a:sym typeface="Roboto"/>
              </a:rPr>
            </a:br>
            <a:r>
              <a:rPr lang="pt-BR" sz="2500">
                <a:latin typeface="Roboto"/>
                <a:ea typeface="Roboto"/>
                <a:cs typeface="Roboto"/>
                <a:sym typeface="Roboto"/>
              </a:rPr>
              <a:t>Providências Processuais - PCs</a:t>
            </a:r>
            <a:endParaRPr sz="25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4"/>
          <p:cNvSpPr txBox="1"/>
          <p:nvPr>
            <p:ph idx="1" type="body"/>
          </p:nvPr>
        </p:nvSpPr>
        <p:spPr>
          <a:xfrm>
            <a:off x="1382751" y="1880185"/>
            <a:ext cx="6095999" cy="2104517"/>
          </a:xfrm>
          <a:prstGeom prst="rect">
            <a:avLst/>
          </a:prstGeom>
          <a:noFill/>
          <a:ln>
            <a:noFill/>
          </a:ln>
        </p:spPr>
        <p:txBody>
          <a:bodyPr anchorCtr="0" anchor="t" bIns="91425" lIns="91425" spcFirstLastPara="1" rIns="91425" wrap="square" tIns="91425">
            <a:noAutofit/>
          </a:bodyPr>
          <a:lstStyle/>
          <a:p>
            <a:pPr indent="0" lvl="0" marL="146050" rtl="0" algn="just">
              <a:lnSpc>
                <a:spcPct val="100000"/>
              </a:lnSpc>
              <a:spcBef>
                <a:spcPts val="0"/>
              </a:spcBef>
              <a:spcAft>
                <a:spcPts val="0"/>
              </a:spcAft>
              <a:buSzPts val="1300"/>
              <a:buNone/>
            </a:pPr>
            <a:r>
              <a:rPr lang="pt-BR" sz="2800">
                <a:solidFill>
                  <a:schemeClr val="dk2"/>
                </a:solidFill>
                <a:latin typeface="Roboto"/>
                <a:ea typeface="Roboto"/>
                <a:cs typeface="Roboto"/>
                <a:sym typeface="Roboto"/>
              </a:rPr>
              <a:t>Necessário estabelecer fluxo de comunicação entre as unidades do tribunal. </a:t>
            </a:r>
            <a:endParaRPr/>
          </a:p>
          <a:p>
            <a:pPr indent="0" lvl="0" marL="146050" rtl="0" algn="just">
              <a:lnSpc>
                <a:spcPct val="100000"/>
              </a:lnSpc>
              <a:spcBef>
                <a:spcPts val="0"/>
              </a:spcBef>
              <a:spcAft>
                <a:spcPts val="0"/>
              </a:spcAft>
              <a:buSzPts val="1300"/>
              <a:buNone/>
            </a:pPr>
            <a:r>
              <a:rPr lang="pt-BR" sz="2800">
                <a:solidFill>
                  <a:schemeClr val="dk2"/>
                </a:solidFill>
                <a:latin typeface="Roboto"/>
                <a:ea typeface="Roboto"/>
                <a:cs typeface="Roboto"/>
                <a:sym typeface="Roboto"/>
              </a:rPr>
              <a:t>Ex: Como a unidade financeira saberá o valor da dívida?</a:t>
            </a:r>
            <a:endParaRPr b="0" i="0" sz="2800">
              <a:solidFill>
                <a:schemeClr val="dk2"/>
              </a:solidFill>
              <a:latin typeface="Roboto"/>
              <a:ea typeface="Roboto"/>
              <a:cs typeface="Roboto"/>
              <a:sym typeface="Roboto"/>
            </a:endParaRPr>
          </a:p>
        </p:txBody>
      </p:sp>
      <p:sp>
        <p:nvSpPr>
          <p:cNvPr id="328" name="Google Shape;328;p44"/>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a:t>
            </a:r>
            <a:br>
              <a:rPr lang="pt-BR" sz="2500">
                <a:latin typeface="Roboto"/>
                <a:ea typeface="Roboto"/>
                <a:cs typeface="Roboto"/>
                <a:sym typeface="Roboto"/>
              </a:rPr>
            </a:br>
            <a:r>
              <a:rPr lang="pt-BR" sz="2500">
                <a:latin typeface="Roboto"/>
                <a:ea typeface="Roboto"/>
                <a:cs typeface="Roboto"/>
                <a:sym typeface="Roboto"/>
              </a:rPr>
              <a:t>Providências Processuais</a:t>
            </a:r>
            <a:br>
              <a:rPr lang="pt-BR" sz="2500">
                <a:latin typeface="Roboto"/>
                <a:ea typeface="Roboto"/>
                <a:cs typeface="Roboto"/>
                <a:sym typeface="Roboto"/>
              </a:rPr>
            </a:br>
            <a:r>
              <a:rPr lang="pt-BR" sz="2500">
                <a:latin typeface="Roboto"/>
                <a:ea typeface="Roboto"/>
                <a:cs typeface="Roboto"/>
                <a:sym typeface="Roboto"/>
              </a:rPr>
              <a:t>BOA PRÁTICA</a:t>
            </a:r>
            <a:endParaRPr sz="25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idx="1" type="body"/>
          </p:nvPr>
        </p:nvSpPr>
        <p:spPr>
          <a:xfrm>
            <a:off x="1932562" y="1502941"/>
            <a:ext cx="5356698" cy="2684381"/>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pt-BR" sz="2000">
                <a:solidFill>
                  <a:schemeClr val="dk2"/>
                </a:solidFill>
                <a:latin typeface="Roboto"/>
                <a:ea typeface="Roboto"/>
                <a:cs typeface="Roboto"/>
                <a:sym typeface="Roboto"/>
              </a:rPr>
              <a:t>Art. 41. </a:t>
            </a:r>
            <a:r>
              <a:rPr b="1" lang="pt-BR" sz="2000">
                <a:solidFill>
                  <a:schemeClr val="dk2"/>
                </a:solidFill>
                <a:latin typeface="Roboto"/>
                <a:ea typeface="Roboto"/>
                <a:cs typeface="Roboto"/>
                <a:sym typeface="Roboto"/>
              </a:rPr>
              <a:t>Os recursos oriundos de fontes vedadas, de origem não identificada ou decorrentes de aplicação irregular do Fundo Partidário deverão ser recolhidos mediante recursos próprios da agremiação</a:t>
            </a:r>
            <a:r>
              <a:rPr lang="pt-BR" sz="2000">
                <a:solidFill>
                  <a:schemeClr val="dk2"/>
                </a:solidFill>
                <a:latin typeface="Roboto"/>
                <a:ea typeface="Roboto"/>
                <a:cs typeface="Roboto"/>
                <a:sym typeface="Roboto"/>
              </a:rPr>
              <a:t> e destinados ao Tesouro Nacional.</a:t>
            </a:r>
            <a:endParaRPr/>
          </a:p>
          <a:p>
            <a:pPr indent="0" lvl="0" marL="0" rtl="0" algn="l">
              <a:lnSpc>
                <a:spcPct val="115000"/>
              </a:lnSpc>
              <a:spcBef>
                <a:spcPts val="0"/>
              </a:spcBef>
              <a:spcAft>
                <a:spcPts val="0"/>
              </a:spcAft>
              <a:buSzPts val="1300"/>
              <a:buNone/>
            </a:pPr>
            <a:r>
              <a:t/>
            </a:r>
            <a:endParaRPr sz="2000">
              <a:solidFill>
                <a:schemeClr val="dk2"/>
              </a:solidFill>
              <a:latin typeface="Roboto"/>
              <a:ea typeface="Roboto"/>
              <a:cs typeface="Roboto"/>
              <a:sym typeface="Roboto"/>
            </a:endParaRPr>
          </a:p>
          <a:p>
            <a:pPr indent="-311150" lvl="0" marL="457200" rtl="0" algn="l">
              <a:lnSpc>
                <a:spcPct val="115000"/>
              </a:lnSpc>
              <a:spcBef>
                <a:spcPts val="0"/>
              </a:spcBef>
              <a:spcAft>
                <a:spcPts val="0"/>
              </a:spcAft>
              <a:buSzPts val="1300"/>
              <a:buNone/>
            </a:pPr>
            <a:r>
              <a:t/>
            </a:r>
            <a:endParaRPr sz="2200">
              <a:solidFill>
                <a:schemeClr val="dk2"/>
              </a:solidFill>
              <a:latin typeface="Roboto"/>
              <a:ea typeface="Roboto"/>
              <a:cs typeface="Roboto"/>
              <a:sym typeface="Roboto"/>
            </a:endParaRPr>
          </a:p>
        </p:txBody>
      </p:sp>
      <p:sp>
        <p:nvSpPr>
          <p:cNvPr id="334" name="Google Shape;334;p45"/>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300">
                <a:latin typeface="Roboto"/>
                <a:ea typeface="Roboto"/>
                <a:cs typeface="Roboto"/>
                <a:sym typeface="Roboto"/>
              </a:rPr>
              <a:t>PROCEDIMENTO</a:t>
            </a:r>
            <a:br>
              <a:rPr lang="pt-BR" sz="2300">
                <a:latin typeface="Roboto"/>
                <a:ea typeface="Roboto"/>
                <a:cs typeface="Roboto"/>
                <a:sym typeface="Roboto"/>
              </a:rPr>
            </a:br>
            <a:r>
              <a:rPr lang="pt-BR" sz="2300">
                <a:latin typeface="Roboto"/>
                <a:ea typeface="Roboto"/>
                <a:cs typeface="Roboto"/>
                <a:sym typeface="Roboto"/>
              </a:rPr>
              <a:t>Providências Específicas </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6"/>
          <p:cNvSpPr txBox="1"/>
          <p:nvPr>
            <p:ph idx="1" type="body"/>
          </p:nvPr>
        </p:nvSpPr>
        <p:spPr>
          <a:xfrm>
            <a:off x="557719" y="1366754"/>
            <a:ext cx="7845660" cy="2684381"/>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pt-BR" sz="2000">
                <a:solidFill>
                  <a:schemeClr val="dk2"/>
                </a:solidFill>
                <a:latin typeface="Roboto"/>
                <a:ea typeface="Roboto"/>
                <a:cs typeface="Roboto"/>
                <a:sym typeface="Roboto"/>
              </a:rPr>
              <a:t>§ 1º Esgotadas as tentativas de ressarcimento dos valores mediante recursos próprios, deverá ser processada a restituição por meio de desconto nos repasses de cotas do Fundo Partidário, observada a destinação ao Tesouro Nacional.</a:t>
            </a:r>
            <a:endParaRPr/>
          </a:p>
          <a:p>
            <a:pPr indent="0" lvl="0" marL="0" rtl="0" algn="l">
              <a:lnSpc>
                <a:spcPct val="115000"/>
              </a:lnSpc>
              <a:spcBef>
                <a:spcPts val="0"/>
              </a:spcBef>
              <a:spcAft>
                <a:spcPts val="0"/>
              </a:spcAft>
              <a:buSzPts val="1300"/>
              <a:buNone/>
            </a:pPr>
            <a:r>
              <a:t/>
            </a:r>
            <a:endParaRPr sz="2000">
              <a:solidFill>
                <a:schemeClr val="dk2"/>
              </a:solidFill>
              <a:latin typeface="Roboto"/>
              <a:ea typeface="Roboto"/>
              <a:cs typeface="Roboto"/>
              <a:sym typeface="Roboto"/>
            </a:endParaRPr>
          </a:p>
          <a:p>
            <a:pPr indent="0" lvl="0" marL="0" rtl="0" algn="l">
              <a:lnSpc>
                <a:spcPct val="115000"/>
              </a:lnSpc>
              <a:spcBef>
                <a:spcPts val="0"/>
              </a:spcBef>
              <a:spcAft>
                <a:spcPts val="0"/>
              </a:spcAft>
              <a:buSzPts val="1300"/>
              <a:buNone/>
            </a:pPr>
            <a:r>
              <a:rPr lang="pt-BR" sz="2000">
                <a:solidFill>
                  <a:schemeClr val="dk2"/>
                </a:solidFill>
                <a:latin typeface="Roboto"/>
                <a:ea typeface="Roboto"/>
                <a:cs typeface="Roboto"/>
                <a:sym typeface="Roboto"/>
              </a:rPr>
              <a:t>§ 2º Determinado o desconto a que alude o § 1º deste artigo, a secretaria judiciária ou o cartório eleitoral cientificará a secretaria de planejamento, orçamento, finanças e contabilidade do TSE, para cumprimento da decisão, na forma do art. 32-A desta resolução.</a:t>
            </a:r>
            <a:endParaRPr/>
          </a:p>
          <a:p>
            <a:pPr indent="-228600" lvl="0" marL="457200" rtl="0" algn="l">
              <a:lnSpc>
                <a:spcPct val="115000"/>
              </a:lnSpc>
              <a:spcBef>
                <a:spcPts val="0"/>
              </a:spcBef>
              <a:spcAft>
                <a:spcPts val="0"/>
              </a:spcAft>
              <a:buSzPts val="1300"/>
              <a:buNone/>
            </a:pPr>
            <a:r>
              <a:t/>
            </a:r>
            <a:endParaRPr sz="2200">
              <a:solidFill>
                <a:schemeClr val="dk2"/>
              </a:solidFill>
              <a:latin typeface="Roboto"/>
              <a:ea typeface="Roboto"/>
              <a:cs typeface="Roboto"/>
              <a:sym typeface="Roboto"/>
            </a:endParaRPr>
          </a:p>
        </p:txBody>
      </p:sp>
      <p:sp>
        <p:nvSpPr>
          <p:cNvPr id="340" name="Google Shape;340;p46"/>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300">
                <a:latin typeface="Roboto"/>
                <a:ea typeface="Roboto"/>
                <a:cs typeface="Roboto"/>
                <a:sym typeface="Roboto"/>
              </a:rPr>
              <a:t>PROCEDIMENTO</a:t>
            </a:r>
            <a:br>
              <a:rPr lang="pt-BR" sz="2300">
                <a:latin typeface="Roboto"/>
                <a:ea typeface="Roboto"/>
                <a:cs typeface="Roboto"/>
                <a:sym typeface="Roboto"/>
              </a:rPr>
            </a:br>
            <a:r>
              <a:rPr lang="pt-BR" sz="2300">
                <a:latin typeface="Roboto"/>
                <a:ea typeface="Roboto"/>
                <a:cs typeface="Roboto"/>
                <a:sym typeface="Roboto"/>
              </a:rPr>
              <a:t>Providências Específicas </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7"/>
          <p:cNvSpPr txBox="1"/>
          <p:nvPr>
            <p:ph idx="1" type="body"/>
          </p:nvPr>
        </p:nvSpPr>
        <p:spPr>
          <a:xfrm>
            <a:off x="1932562" y="1502941"/>
            <a:ext cx="5356698" cy="2684381"/>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None/>
            </a:pPr>
            <a:r>
              <a:rPr lang="pt-BR" sz="2000">
                <a:solidFill>
                  <a:schemeClr val="dk2"/>
                </a:solidFill>
                <a:latin typeface="Roboto"/>
                <a:ea typeface="Roboto"/>
                <a:cs typeface="Roboto"/>
                <a:sym typeface="Roboto"/>
              </a:rPr>
              <a:t>Art. 44, parágrafo único. Para fins de atendimento ao </a:t>
            </a:r>
            <a:r>
              <a:rPr lang="pt-BR" sz="2000" u="sng">
                <a:solidFill>
                  <a:schemeClr val="dk2"/>
                </a:solidFill>
                <a:latin typeface="Roboto"/>
                <a:ea typeface="Roboto"/>
                <a:cs typeface="Roboto"/>
                <a:sym typeface="Roboto"/>
                <a:hlinkClick r:id="rId3">
                  <a:extLst>
                    <a:ext uri="{A12FA001-AC4F-418D-AE19-62706E023703}">
                      <ahyp:hlinkClr val="tx"/>
                    </a:ext>
                  </a:extLst>
                </a:hlinkClick>
              </a:rPr>
              <a:t>art. 73, § 9º, da Lei nº 9.504/1997</a:t>
            </a:r>
            <a:r>
              <a:rPr lang="pt-BR" sz="2000">
                <a:solidFill>
                  <a:schemeClr val="dk2"/>
                </a:solidFill>
                <a:latin typeface="Roboto"/>
                <a:ea typeface="Roboto"/>
                <a:cs typeface="Roboto"/>
                <a:sym typeface="Roboto"/>
              </a:rPr>
              <a:t>, o juízo eleitoral deverá indicar na decisão exequenda o partido beneficiado pelo ato que originou a sanção de que trata o § 4º do dispositivo legal em comento.</a:t>
            </a:r>
            <a:endParaRPr/>
          </a:p>
          <a:p>
            <a:pPr indent="0" lvl="0" marL="0" rtl="0" algn="l">
              <a:lnSpc>
                <a:spcPct val="115000"/>
              </a:lnSpc>
              <a:spcBef>
                <a:spcPts val="0"/>
              </a:spcBef>
              <a:spcAft>
                <a:spcPts val="0"/>
              </a:spcAft>
              <a:buSzPts val="1300"/>
              <a:buNone/>
            </a:pPr>
            <a:r>
              <a:t/>
            </a:r>
            <a:endParaRPr sz="2000">
              <a:solidFill>
                <a:schemeClr val="dk2"/>
              </a:solidFill>
              <a:latin typeface="Roboto"/>
              <a:ea typeface="Roboto"/>
              <a:cs typeface="Roboto"/>
              <a:sym typeface="Roboto"/>
            </a:endParaRPr>
          </a:p>
          <a:p>
            <a:pPr indent="0" lvl="0" marL="0" rtl="0" algn="l">
              <a:lnSpc>
                <a:spcPct val="115000"/>
              </a:lnSpc>
              <a:spcBef>
                <a:spcPts val="0"/>
              </a:spcBef>
              <a:spcAft>
                <a:spcPts val="0"/>
              </a:spcAft>
              <a:buSzPts val="1300"/>
              <a:buNone/>
            </a:pPr>
            <a:r>
              <a:t/>
            </a:r>
            <a:endParaRPr sz="2000">
              <a:solidFill>
                <a:schemeClr val="dk2"/>
              </a:solidFill>
              <a:latin typeface="Roboto"/>
              <a:ea typeface="Roboto"/>
              <a:cs typeface="Roboto"/>
              <a:sym typeface="Roboto"/>
            </a:endParaRPr>
          </a:p>
          <a:p>
            <a:pPr indent="-311150" lvl="0" marL="457200" rtl="0" algn="l">
              <a:lnSpc>
                <a:spcPct val="115000"/>
              </a:lnSpc>
              <a:spcBef>
                <a:spcPts val="0"/>
              </a:spcBef>
              <a:spcAft>
                <a:spcPts val="0"/>
              </a:spcAft>
              <a:buSzPts val="1300"/>
              <a:buNone/>
            </a:pPr>
            <a:r>
              <a:t/>
            </a:r>
            <a:endParaRPr sz="2200">
              <a:solidFill>
                <a:schemeClr val="dk2"/>
              </a:solidFill>
              <a:latin typeface="Roboto"/>
              <a:ea typeface="Roboto"/>
              <a:cs typeface="Roboto"/>
              <a:sym typeface="Roboto"/>
            </a:endParaRPr>
          </a:p>
        </p:txBody>
      </p:sp>
      <p:sp>
        <p:nvSpPr>
          <p:cNvPr id="346" name="Google Shape;346;p47"/>
          <p:cNvSpPr txBox="1"/>
          <p:nvPr>
            <p:ph type="title"/>
          </p:nvPr>
        </p:nvSpPr>
        <p:spPr>
          <a:xfrm>
            <a:off x="787123"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300">
                <a:latin typeface="Roboto"/>
                <a:ea typeface="Roboto"/>
                <a:cs typeface="Roboto"/>
                <a:sym typeface="Roboto"/>
              </a:rPr>
              <a:t>PROCEDIMENTO</a:t>
            </a:r>
            <a:br>
              <a:rPr lang="pt-BR" sz="2300">
                <a:latin typeface="Roboto"/>
                <a:ea typeface="Roboto"/>
                <a:cs typeface="Roboto"/>
                <a:sym typeface="Roboto"/>
              </a:rPr>
            </a:br>
            <a:r>
              <a:rPr lang="pt-BR" sz="2300">
                <a:latin typeface="Roboto"/>
                <a:ea typeface="Roboto"/>
                <a:cs typeface="Roboto"/>
                <a:sym typeface="Roboto"/>
              </a:rPr>
              <a:t>Providências Específicas </a:t>
            </a:r>
            <a:br>
              <a:rPr lang="pt-BR" sz="2500">
                <a:latin typeface="Roboto"/>
                <a:ea typeface="Roboto"/>
                <a:cs typeface="Roboto"/>
                <a:sym typeface="Roboto"/>
              </a:rPr>
            </a:br>
            <a:br>
              <a:rPr lang="pt-BR" sz="2500">
                <a:latin typeface="Roboto"/>
                <a:ea typeface="Roboto"/>
                <a:cs typeface="Roboto"/>
                <a:sym typeface="Roboto"/>
              </a:rPr>
            </a:br>
            <a:endParaRPr sz="25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8"/>
          <p:cNvSpPr txBox="1"/>
          <p:nvPr>
            <p:ph idx="1" type="body"/>
          </p:nvPr>
        </p:nvSpPr>
        <p:spPr>
          <a:xfrm>
            <a:off x="1939046" y="1457325"/>
            <a:ext cx="5849567" cy="2850356"/>
          </a:xfrm>
          <a:prstGeom prst="rect">
            <a:avLst/>
          </a:prstGeom>
          <a:noFill/>
          <a:ln>
            <a:noFill/>
          </a:ln>
        </p:spPr>
        <p:txBody>
          <a:bodyPr anchorCtr="0" anchor="t" bIns="91425" lIns="91425" spcFirstLastPara="1" rIns="91425" wrap="square" tIns="91425">
            <a:normAutofit fontScale="62500" lnSpcReduction="20000"/>
          </a:bodyPr>
          <a:lstStyle/>
          <a:p>
            <a:pPr indent="0" lvl="0" marL="146050" rtl="0" algn="l">
              <a:lnSpc>
                <a:spcPct val="115000"/>
              </a:lnSpc>
              <a:spcBef>
                <a:spcPts val="0"/>
              </a:spcBef>
              <a:spcAft>
                <a:spcPts val="0"/>
              </a:spcAft>
              <a:buSzPct val="46222"/>
              <a:buNone/>
            </a:pPr>
            <a:r>
              <a:rPr lang="pt-BR" sz="4500">
                <a:solidFill>
                  <a:schemeClr val="dk2"/>
                </a:solidFill>
                <a:latin typeface="Roboto"/>
                <a:ea typeface="Roboto"/>
                <a:cs typeface="Roboto"/>
                <a:sym typeface="Roboto"/>
              </a:rPr>
              <a:t>O partido político que se beneficiou da conduta vedada não aproveitará os recursos, na distribuição do Fundo Partidário, advindos das multas aplicadas em RP – conduta vedada.</a:t>
            </a:r>
            <a:endParaRPr b="0" i="0" sz="4500">
              <a:solidFill>
                <a:schemeClr val="dk2"/>
              </a:solidFill>
              <a:latin typeface="Roboto"/>
              <a:ea typeface="Roboto"/>
              <a:cs typeface="Roboto"/>
              <a:sym typeface="Roboto"/>
            </a:endParaRPr>
          </a:p>
          <a:p>
            <a:pPr indent="0" lvl="0" marL="146050" rtl="0" algn="l">
              <a:lnSpc>
                <a:spcPct val="115000"/>
              </a:lnSpc>
              <a:spcBef>
                <a:spcPts val="0"/>
              </a:spcBef>
              <a:spcAft>
                <a:spcPts val="0"/>
              </a:spcAft>
              <a:buSzPct val="26000"/>
              <a:buNone/>
            </a:pPr>
            <a:r>
              <a:t/>
            </a:r>
            <a:endParaRPr b="0" i="0" sz="8000">
              <a:solidFill>
                <a:schemeClr val="dk2"/>
              </a:solidFill>
              <a:latin typeface="Roboto"/>
              <a:ea typeface="Roboto"/>
              <a:cs typeface="Roboto"/>
              <a:sym typeface="Roboto"/>
            </a:endParaRPr>
          </a:p>
          <a:p>
            <a:pPr indent="0" lvl="0" marL="4114800" rtl="0" algn="just">
              <a:lnSpc>
                <a:spcPct val="100000"/>
              </a:lnSpc>
              <a:spcBef>
                <a:spcPts val="0"/>
              </a:spcBef>
              <a:spcAft>
                <a:spcPts val="0"/>
              </a:spcAft>
              <a:buSzPct val="69333"/>
              <a:buNone/>
            </a:pPr>
            <a:r>
              <a:t/>
            </a:r>
            <a:endParaRPr sz="3000">
              <a:solidFill>
                <a:srgbClr val="000000"/>
              </a:solidFill>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9"/>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Autofit/>
          </a:bodyPr>
          <a:lstStyle/>
          <a:p>
            <a:pPr indent="0" lvl="8" marL="0" rtl="0" algn="just">
              <a:lnSpc>
                <a:spcPct val="100000"/>
              </a:lnSpc>
              <a:spcBef>
                <a:spcPts val="0"/>
              </a:spcBef>
              <a:spcAft>
                <a:spcPts val="0"/>
              </a:spcAft>
              <a:buSzPts val="1100"/>
              <a:buNone/>
            </a:pPr>
            <a:r>
              <a:rPr lang="pt-BR" sz="2200">
                <a:solidFill>
                  <a:schemeClr val="dk2"/>
                </a:solidFill>
                <a:latin typeface="Roboto"/>
                <a:ea typeface="Roboto"/>
                <a:cs typeface="Roboto"/>
                <a:sym typeface="Roboto"/>
              </a:rPr>
              <a:t>O parcelamento é </a:t>
            </a:r>
            <a:r>
              <a:rPr b="1" lang="pt-BR" sz="2200">
                <a:solidFill>
                  <a:schemeClr val="dk2"/>
                </a:solidFill>
                <a:latin typeface="Roboto"/>
                <a:ea typeface="Roboto"/>
                <a:cs typeface="Roboto"/>
                <a:sym typeface="Roboto"/>
              </a:rPr>
              <a:t>direito</a:t>
            </a:r>
            <a:r>
              <a:rPr lang="pt-BR" sz="2200">
                <a:solidFill>
                  <a:schemeClr val="dk2"/>
                </a:solidFill>
                <a:latin typeface="Roboto"/>
                <a:ea typeface="Roboto"/>
                <a:cs typeface="Roboto"/>
                <a:sym typeface="Roboto"/>
              </a:rPr>
              <a:t> dos cidadãos e das pessoas jurídicas e pode ser feito em até 60 (sessenta) meses, salvo quando o valor da parcela ultrapassar 5% (cinco por cento) da renda mensal, no caso de cidadão, ou 2% (dois por cento) do faturamento, no caso de pessoa jurídica, hipótese em que poderá estender-se por prazo superior, de modo que as parcelas não ultrapassem os referidos limites. </a:t>
            </a:r>
            <a:endParaRPr/>
          </a:p>
        </p:txBody>
      </p:sp>
      <p:sp>
        <p:nvSpPr>
          <p:cNvPr id="357" name="Google Shape;357;p49"/>
          <p:cNvSpPr txBox="1"/>
          <p:nvPr>
            <p:ph type="title"/>
          </p:nvPr>
        </p:nvSpPr>
        <p:spPr>
          <a:xfrm>
            <a:off x="727650" y="980712"/>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PARCELAMENTO</a:t>
            </a:r>
            <a:endParaRPr sz="25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idx="1" type="body"/>
          </p:nvPr>
        </p:nvSpPr>
        <p:spPr>
          <a:xfrm>
            <a:off x="505522" y="743415"/>
            <a:ext cx="8333678" cy="420720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t/>
            </a:r>
            <a:endParaRPr/>
          </a:p>
          <a:p>
            <a:pPr indent="-285750" lvl="0" marL="285750" rtl="0" algn="l">
              <a:lnSpc>
                <a:spcPct val="115000"/>
              </a:lnSpc>
              <a:spcBef>
                <a:spcPts val="1200"/>
              </a:spcBef>
              <a:spcAft>
                <a:spcPts val="0"/>
              </a:spcAft>
              <a:buSzPts val="1300"/>
              <a:buChar char="●"/>
            </a:pPr>
            <a:r>
              <a:rPr lang="pt-BR" sz="1900">
                <a:latin typeface="Roboto"/>
                <a:ea typeface="Roboto"/>
                <a:cs typeface="Roboto"/>
                <a:sym typeface="Roboto"/>
              </a:rPr>
              <a:t>Sanção obrigacional eleitoral: sanção obrigacional imposta em decisão judicial irrecorrível em razão de violação dos dispositivos do Código Eleitoral e das leis eleitorais, que tem por objeto a obrigação de pagar, fazer ou não fazer, incluídos entre tais hipóteses a devolução de valores, o acréscimo no gasto com programas de incentivo à participação política das mulheres e a suspensão de cotas do Fundo Partidário.</a:t>
            </a:r>
            <a:endParaRPr/>
          </a:p>
          <a:p>
            <a:pPr indent="-285750" lvl="0" marL="285750" rtl="0" algn="l">
              <a:lnSpc>
                <a:spcPct val="115000"/>
              </a:lnSpc>
              <a:spcBef>
                <a:spcPts val="1200"/>
              </a:spcBef>
              <a:spcAft>
                <a:spcPts val="1200"/>
              </a:spcAft>
              <a:buSzPts val="1300"/>
              <a:buChar char="●"/>
            </a:pPr>
            <a:r>
              <a:rPr lang="pt-BR" sz="1900">
                <a:latin typeface="Roboto"/>
                <a:ea typeface="Roboto"/>
                <a:cs typeface="Roboto"/>
                <a:sym typeface="Roboto"/>
              </a:rPr>
              <a:t>Penalidade processual pecuniária: sanção imposta em decisão judicial durante o andamento do processo, em decorrência de litigância de má-fé e da interposição de recurso protelatório </a:t>
            </a:r>
            <a:r>
              <a:rPr b="1" lang="pt-BR" sz="1900">
                <a:latin typeface="Roboto"/>
                <a:ea typeface="Roboto"/>
                <a:cs typeface="Roboto"/>
                <a:sym typeface="Roboto"/>
              </a:rPr>
              <a:t>ou como medida coercitiva para a prática de determinado ato</a:t>
            </a:r>
            <a:r>
              <a:rPr lang="pt-BR" sz="1900">
                <a:latin typeface="Roboto"/>
                <a:ea typeface="Roboto"/>
                <a:cs typeface="Roboto"/>
                <a:sym typeface="Roboto"/>
              </a:rPr>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0"/>
          <p:cNvSpPr txBox="1"/>
          <p:nvPr>
            <p:ph idx="1" type="body"/>
          </p:nvPr>
        </p:nvSpPr>
        <p:spPr>
          <a:xfrm>
            <a:off x="1007268" y="1515912"/>
            <a:ext cx="7409081" cy="3075600"/>
          </a:xfrm>
          <a:prstGeom prst="rect">
            <a:avLst/>
          </a:prstGeom>
          <a:noFill/>
          <a:ln>
            <a:noFill/>
          </a:ln>
        </p:spPr>
        <p:txBody>
          <a:bodyPr anchorCtr="0" anchor="t" bIns="91425" lIns="91425" spcFirstLastPara="1" rIns="91425" wrap="square" tIns="91425">
            <a:noAutofit/>
          </a:bodyPr>
          <a:lstStyle/>
          <a:p>
            <a:pPr indent="0" lvl="8" marL="0" rtl="0" algn="just">
              <a:lnSpc>
                <a:spcPct val="100000"/>
              </a:lnSpc>
              <a:spcBef>
                <a:spcPts val="0"/>
              </a:spcBef>
              <a:spcAft>
                <a:spcPts val="0"/>
              </a:spcAft>
              <a:buSzPts val="1100"/>
              <a:buNone/>
            </a:pPr>
            <a:r>
              <a:rPr lang="pt-BR" sz="2300">
                <a:solidFill>
                  <a:schemeClr val="dk2"/>
                </a:solidFill>
                <a:latin typeface="Roboto"/>
                <a:ea typeface="Roboto"/>
                <a:cs typeface="Roboto"/>
                <a:sym typeface="Roboto"/>
              </a:rPr>
              <a:t>O parcelamento é garantido também aos partidos políticos em até sessenta meses, salvo se o valor da parcela ultrapassar o limite de 2% (dois por cento) do repasse mensal do Fundo Partidário, hipótese em que poderá estender-se por prazo superior, de modo que as parcelas não ultrapassem o referido limite. </a:t>
            </a:r>
            <a:endParaRPr sz="2300">
              <a:solidFill>
                <a:schemeClr val="dk2"/>
              </a:solidFill>
              <a:latin typeface="Roboto"/>
              <a:ea typeface="Roboto"/>
              <a:cs typeface="Roboto"/>
              <a:sym typeface="Roboto"/>
            </a:endParaRPr>
          </a:p>
        </p:txBody>
      </p:sp>
      <p:sp>
        <p:nvSpPr>
          <p:cNvPr id="363" name="Google Shape;363;p50"/>
          <p:cNvSpPr txBox="1"/>
          <p:nvPr>
            <p:ph type="title"/>
          </p:nvPr>
        </p:nvSpPr>
        <p:spPr>
          <a:xfrm>
            <a:off x="727650" y="980712"/>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PARCELAMENTO</a:t>
            </a:r>
            <a:endParaRPr sz="25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1"/>
          <p:cNvSpPr txBox="1"/>
          <p:nvPr>
            <p:ph idx="1" type="body"/>
          </p:nvPr>
        </p:nvSpPr>
        <p:spPr>
          <a:xfrm>
            <a:off x="693907" y="1340814"/>
            <a:ext cx="7767840" cy="307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pt-BR" sz="1800">
                <a:solidFill>
                  <a:schemeClr val="dk2"/>
                </a:solidFill>
                <a:latin typeface="Roboto"/>
                <a:ea typeface="Roboto"/>
                <a:cs typeface="Roboto"/>
                <a:sym typeface="Roboto"/>
              </a:rPr>
              <a:t>Art. 23. Não serão objeto de parcelamento as seguintes sanções:</a:t>
            </a:r>
            <a:endParaRPr/>
          </a:p>
          <a:p>
            <a:pPr indent="0" lvl="0" marL="0" rtl="0" algn="l">
              <a:lnSpc>
                <a:spcPct val="115000"/>
              </a:lnSpc>
              <a:spcBef>
                <a:spcPts val="0"/>
              </a:spcBef>
              <a:spcAft>
                <a:spcPts val="0"/>
              </a:spcAft>
              <a:buSzPts val="1300"/>
              <a:buNone/>
            </a:pPr>
            <a:r>
              <a:rPr lang="pt-BR" sz="1800">
                <a:solidFill>
                  <a:schemeClr val="dk2"/>
                </a:solidFill>
                <a:latin typeface="Roboto"/>
                <a:ea typeface="Roboto"/>
                <a:cs typeface="Roboto"/>
                <a:sym typeface="Roboto"/>
              </a:rPr>
              <a:t>I - restituição de recursos de fonte vedada ou de origem não identificada;</a:t>
            </a:r>
            <a:endParaRPr/>
          </a:p>
          <a:p>
            <a:pPr indent="0" lvl="0" marL="0" rtl="0" algn="l">
              <a:lnSpc>
                <a:spcPct val="115000"/>
              </a:lnSpc>
              <a:spcBef>
                <a:spcPts val="0"/>
              </a:spcBef>
              <a:spcAft>
                <a:spcPts val="0"/>
              </a:spcAft>
              <a:buSzPts val="1300"/>
              <a:buNone/>
            </a:pPr>
            <a:r>
              <a:rPr lang="pt-BR" sz="1800">
                <a:solidFill>
                  <a:schemeClr val="dk2"/>
                </a:solidFill>
                <a:latin typeface="Roboto"/>
                <a:ea typeface="Roboto"/>
                <a:cs typeface="Roboto"/>
                <a:sym typeface="Roboto"/>
              </a:rPr>
              <a:t>II - gastos com programas de incentivo à participação política das mulheres; e</a:t>
            </a:r>
            <a:endParaRPr/>
          </a:p>
          <a:p>
            <a:pPr indent="0" lvl="0" marL="0" rtl="0" algn="l">
              <a:lnSpc>
                <a:spcPct val="115000"/>
              </a:lnSpc>
              <a:spcBef>
                <a:spcPts val="0"/>
              </a:spcBef>
              <a:spcAft>
                <a:spcPts val="0"/>
              </a:spcAft>
              <a:buSzPts val="1300"/>
              <a:buNone/>
            </a:pPr>
            <a:r>
              <a:rPr lang="pt-BR" sz="1800">
                <a:solidFill>
                  <a:schemeClr val="dk2"/>
                </a:solidFill>
                <a:latin typeface="Roboto"/>
                <a:ea typeface="Roboto"/>
                <a:cs typeface="Roboto"/>
                <a:sym typeface="Roboto"/>
              </a:rPr>
              <a:t>III - aquelas objeto de parcelamentos inadimplidos, salvo no caso de dívida de partido incorporado ou fusionado e desde que apresentado pedido de novo parcelamento no prazo de 30 (trinta) dias contados do deferimento do pedido de averbação da fusão ou incorporação, independentemente da publicação do acórdão.</a:t>
            </a:r>
            <a:endParaRPr/>
          </a:p>
        </p:txBody>
      </p:sp>
      <p:sp>
        <p:nvSpPr>
          <p:cNvPr id="369" name="Google Shape;369;p51"/>
          <p:cNvSpPr txBox="1"/>
          <p:nvPr>
            <p:ph type="title"/>
          </p:nvPr>
        </p:nvSpPr>
        <p:spPr>
          <a:xfrm>
            <a:off x="766561" y="727793"/>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EXCEÇÃO AO DIREITO AO PARCELAMENTO</a:t>
            </a:r>
            <a:endParaRPr sz="25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2"/>
          <p:cNvSpPr txBox="1"/>
          <p:nvPr>
            <p:ph idx="1" type="body"/>
          </p:nvPr>
        </p:nvSpPr>
        <p:spPr>
          <a:xfrm>
            <a:off x="988740" y="1660186"/>
            <a:ext cx="7427609" cy="2931325"/>
          </a:xfrm>
          <a:prstGeom prst="rect">
            <a:avLst/>
          </a:prstGeom>
          <a:noFill/>
          <a:ln>
            <a:noFill/>
          </a:ln>
        </p:spPr>
        <p:txBody>
          <a:bodyPr anchorCtr="0" anchor="t" bIns="91425" lIns="91425" spcFirstLastPara="1" rIns="91425" wrap="square" tIns="91425">
            <a:noAutofit/>
          </a:bodyPr>
          <a:lstStyle/>
          <a:p>
            <a:pPr indent="0" lvl="8" marL="0" rtl="0" algn="just">
              <a:lnSpc>
                <a:spcPct val="100000"/>
              </a:lnSpc>
              <a:spcBef>
                <a:spcPts val="0"/>
              </a:spcBef>
              <a:spcAft>
                <a:spcPts val="0"/>
              </a:spcAft>
              <a:buSzPts val="1100"/>
              <a:buNone/>
            </a:pPr>
            <a:r>
              <a:rPr lang="pt-BR" sz="2300">
                <a:solidFill>
                  <a:schemeClr val="dk2"/>
                </a:solidFill>
                <a:latin typeface="Roboto"/>
                <a:ea typeface="Roboto"/>
                <a:cs typeface="Roboto"/>
                <a:sym typeface="Roboto"/>
              </a:rPr>
              <a:t>A análise do pedido de parcelamento </a:t>
            </a:r>
            <a:r>
              <a:rPr b="1" lang="pt-BR" sz="2300">
                <a:solidFill>
                  <a:schemeClr val="dk2"/>
                </a:solidFill>
                <a:latin typeface="Roboto"/>
                <a:ea typeface="Roboto"/>
                <a:cs typeface="Roboto"/>
                <a:sym typeface="Roboto"/>
              </a:rPr>
              <a:t>incumbirá ao Juízo Eleitoral competente</a:t>
            </a:r>
            <a:r>
              <a:rPr lang="pt-BR" sz="2300">
                <a:solidFill>
                  <a:schemeClr val="dk2"/>
                </a:solidFill>
                <a:latin typeface="Roboto"/>
                <a:ea typeface="Roboto"/>
                <a:cs typeface="Roboto"/>
                <a:sym typeface="Roboto"/>
              </a:rPr>
              <a:t> para processamento do feito em que se deu a imposição da multa</a:t>
            </a:r>
            <a:r>
              <a:rPr lang="pt-BR" sz="2300">
                <a:latin typeface="Roboto"/>
                <a:ea typeface="Roboto"/>
                <a:cs typeface="Roboto"/>
                <a:sym typeface="Roboto"/>
              </a:rPr>
              <a:t>.</a:t>
            </a:r>
            <a:endParaRPr/>
          </a:p>
          <a:p>
            <a:pPr indent="0" lvl="8" marL="0" rtl="0" algn="just">
              <a:lnSpc>
                <a:spcPct val="100000"/>
              </a:lnSpc>
              <a:spcBef>
                <a:spcPts val="0"/>
              </a:spcBef>
              <a:spcAft>
                <a:spcPts val="0"/>
              </a:spcAft>
              <a:buSzPts val="1100"/>
              <a:buNone/>
            </a:pPr>
            <a:r>
              <a:t/>
            </a:r>
            <a:endParaRPr sz="2300">
              <a:solidFill>
                <a:srgbClr val="000000"/>
              </a:solidFill>
              <a:latin typeface="Roboto"/>
              <a:ea typeface="Roboto"/>
              <a:cs typeface="Roboto"/>
              <a:sym typeface="Roboto"/>
            </a:endParaRPr>
          </a:p>
          <a:p>
            <a:pPr indent="0" lvl="8" marL="0" rtl="0" algn="just">
              <a:lnSpc>
                <a:spcPct val="100000"/>
              </a:lnSpc>
              <a:spcBef>
                <a:spcPts val="0"/>
              </a:spcBef>
              <a:spcAft>
                <a:spcPts val="0"/>
              </a:spcAft>
              <a:buSzPts val="1100"/>
              <a:buNone/>
            </a:pPr>
            <a:r>
              <a:rPr lang="pt-BR" sz="2300">
                <a:solidFill>
                  <a:schemeClr val="dk2"/>
                </a:solidFill>
                <a:latin typeface="Roboto"/>
                <a:ea typeface="Roboto"/>
                <a:cs typeface="Roboto"/>
                <a:sym typeface="Roboto"/>
              </a:rPr>
              <a:t>Caso a multa haja sido aplicada em processo de competência originária do Tribunal, incumbirá ao Presidente analisar o requerimento de parcelamento do débito.</a:t>
            </a:r>
            <a:endParaRPr sz="2300">
              <a:solidFill>
                <a:schemeClr val="dk2"/>
              </a:solidFill>
              <a:latin typeface="Roboto"/>
              <a:ea typeface="Roboto"/>
              <a:cs typeface="Roboto"/>
              <a:sym typeface="Roboto"/>
            </a:endParaRPr>
          </a:p>
          <a:p>
            <a:pPr indent="0" lvl="8" marL="0" rtl="0" algn="just">
              <a:lnSpc>
                <a:spcPct val="100000"/>
              </a:lnSpc>
              <a:spcBef>
                <a:spcPts val="0"/>
              </a:spcBef>
              <a:spcAft>
                <a:spcPts val="0"/>
              </a:spcAft>
              <a:buSzPts val="1100"/>
              <a:buNone/>
            </a:pPr>
            <a:r>
              <a:t/>
            </a:r>
            <a:endParaRPr sz="2300">
              <a:solidFill>
                <a:srgbClr val="000000"/>
              </a:solidFill>
              <a:latin typeface="Roboto"/>
              <a:ea typeface="Roboto"/>
              <a:cs typeface="Roboto"/>
              <a:sym typeface="Roboto"/>
            </a:endParaRPr>
          </a:p>
        </p:txBody>
      </p:sp>
      <p:sp>
        <p:nvSpPr>
          <p:cNvPr id="375" name="Google Shape;375;p52"/>
          <p:cNvSpPr txBox="1"/>
          <p:nvPr>
            <p:ph type="title"/>
          </p:nvPr>
        </p:nvSpPr>
        <p:spPr>
          <a:xfrm>
            <a:off x="740620" y="675911"/>
            <a:ext cx="7688700" cy="86754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PARCELAMENTO </a:t>
            </a:r>
            <a:br>
              <a:rPr lang="pt-BR" sz="2500">
                <a:latin typeface="Roboto"/>
                <a:ea typeface="Roboto"/>
                <a:cs typeface="Roboto"/>
                <a:sym typeface="Roboto"/>
              </a:rPr>
            </a:br>
            <a:r>
              <a:rPr lang="pt-BR" sz="2500">
                <a:latin typeface="Roboto"/>
                <a:ea typeface="Roboto"/>
                <a:cs typeface="Roboto"/>
                <a:sym typeface="Roboto"/>
              </a:rPr>
              <a:t>Competência</a:t>
            </a:r>
            <a:endParaRPr sz="2500">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ph idx="1" type="body"/>
          </p:nvPr>
        </p:nvSpPr>
        <p:spPr>
          <a:xfrm>
            <a:off x="727650" y="1284051"/>
            <a:ext cx="7688700" cy="2972924"/>
          </a:xfrm>
          <a:prstGeom prst="rect">
            <a:avLst/>
          </a:prstGeom>
          <a:noFill/>
          <a:ln>
            <a:noFill/>
          </a:ln>
        </p:spPr>
        <p:txBody>
          <a:bodyPr anchorCtr="0" anchor="t" bIns="91425" lIns="91425" spcFirstLastPara="1" rIns="91425" wrap="square" tIns="91425">
            <a:noAutofit/>
          </a:bodyPr>
          <a:lstStyle/>
          <a:p>
            <a:pPr indent="0" lvl="8" marL="0" rtl="0" algn="just">
              <a:lnSpc>
                <a:spcPct val="100000"/>
              </a:lnSpc>
              <a:spcBef>
                <a:spcPts val="0"/>
              </a:spcBef>
              <a:spcAft>
                <a:spcPts val="0"/>
              </a:spcAft>
              <a:buSzPts val="1100"/>
              <a:buNone/>
            </a:pPr>
            <a:r>
              <a:rPr lang="pt-BR" sz="2100">
                <a:solidFill>
                  <a:schemeClr val="dk2"/>
                </a:solidFill>
                <a:latin typeface="Roboto"/>
                <a:ea typeface="Roboto"/>
                <a:cs typeface="Roboto"/>
                <a:sym typeface="Roboto"/>
              </a:rPr>
              <a:t>O requerimento de parcelamento DEVE TER:</a:t>
            </a:r>
            <a:endParaRPr/>
          </a:p>
          <a:p>
            <a:pPr indent="0" lvl="8" marL="0" rtl="0" algn="just">
              <a:lnSpc>
                <a:spcPct val="100000"/>
              </a:lnSpc>
              <a:spcBef>
                <a:spcPts val="0"/>
              </a:spcBef>
              <a:spcAft>
                <a:spcPts val="0"/>
              </a:spcAft>
              <a:buSzPts val="1100"/>
              <a:buNone/>
            </a:pPr>
            <a:r>
              <a:t/>
            </a:r>
            <a:endParaRPr sz="2100">
              <a:solidFill>
                <a:schemeClr val="dk2"/>
              </a:solidFill>
              <a:latin typeface="Roboto"/>
              <a:ea typeface="Roboto"/>
              <a:cs typeface="Roboto"/>
              <a:sym typeface="Roboto"/>
            </a:endParaRPr>
          </a:p>
          <a:p>
            <a:pPr indent="0" lvl="8" marL="0" rtl="0" algn="just">
              <a:lnSpc>
                <a:spcPct val="100000"/>
              </a:lnSpc>
              <a:spcBef>
                <a:spcPts val="0"/>
              </a:spcBef>
              <a:spcAft>
                <a:spcPts val="0"/>
              </a:spcAft>
              <a:buSzPts val="1100"/>
              <a:buNone/>
            </a:pPr>
            <a:r>
              <a:rPr lang="pt-BR" sz="2100">
                <a:solidFill>
                  <a:schemeClr val="dk2"/>
                </a:solidFill>
                <a:latin typeface="Roboto"/>
                <a:ea typeface="Roboto"/>
                <a:cs typeface="Roboto"/>
                <a:sym typeface="Roboto"/>
              </a:rPr>
              <a:t>a) Comprovação de renda bruta da pessoa requerente.</a:t>
            </a:r>
            <a:endParaRPr/>
          </a:p>
          <a:p>
            <a:pPr indent="0" lvl="8" marL="0" rtl="0" algn="just">
              <a:lnSpc>
                <a:spcPct val="100000"/>
              </a:lnSpc>
              <a:spcBef>
                <a:spcPts val="0"/>
              </a:spcBef>
              <a:spcAft>
                <a:spcPts val="0"/>
              </a:spcAft>
              <a:buSzPts val="1100"/>
              <a:buNone/>
            </a:pPr>
            <a:r>
              <a:rPr lang="pt-BR" sz="2100">
                <a:solidFill>
                  <a:schemeClr val="dk2"/>
                </a:solidFill>
                <a:latin typeface="Roboto"/>
                <a:ea typeface="Roboto"/>
                <a:cs typeface="Roboto"/>
                <a:sym typeface="Roboto"/>
              </a:rPr>
              <a:t>b) Consolidação dos débitos,  o que  compreende: </a:t>
            </a:r>
            <a:r>
              <a:rPr b="0" i="0" lang="pt-BR" sz="2100">
                <a:solidFill>
                  <a:schemeClr val="dk2"/>
                </a:solidFill>
                <a:latin typeface="Roboto"/>
                <a:ea typeface="Roboto"/>
                <a:cs typeface="Roboto"/>
                <a:sym typeface="Roboto"/>
              </a:rPr>
              <a:t>o somatório dos débitos a serem parcelados, incluídos os acréscimos legais vencidos. </a:t>
            </a:r>
            <a:endParaRPr/>
          </a:p>
          <a:p>
            <a:pPr indent="0" lvl="8" marL="0" rtl="0" algn="just">
              <a:lnSpc>
                <a:spcPct val="100000"/>
              </a:lnSpc>
              <a:spcBef>
                <a:spcPts val="0"/>
              </a:spcBef>
              <a:spcAft>
                <a:spcPts val="0"/>
              </a:spcAft>
              <a:buSzPts val="1100"/>
              <a:buNone/>
            </a:pPr>
            <a:r>
              <a:rPr lang="pt-BR" sz="2100">
                <a:solidFill>
                  <a:schemeClr val="dk2"/>
                </a:solidFill>
                <a:latin typeface="Roboto"/>
                <a:ea typeface="Roboto"/>
                <a:cs typeface="Roboto"/>
                <a:sym typeface="Roboto"/>
              </a:rPr>
              <a:t>c) </a:t>
            </a:r>
            <a:r>
              <a:rPr b="1" lang="pt-BR" sz="2100">
                <a:solidFill>
                  <a:schemeClr val="dk2"/>
                </a:solidFill>
                <a:latin typeface="Roboto"/>
                <a:ea typeface="Roboto"/>
                <a:cs typeface="Roboto"/>
                <a:sym typeface="Roboto"/>
              </a:rPr>
              <a:t>Comprovante de pagamento da 1ª parcela, independente da apreciação do pedido.</a:t>
            </a:r>
            <a:endParaRPr/>
          </a:p>
          <a:p>
            <a:pPr indent="0" lvl="8" marL="0" rtl="0" algn="just">
              <a:lnSpc>
                <a:spcPct val="100000"/>
              </a:lnSpc>
              <a:spcBef>
                <a:spcPts val="0"/>
              </a:spcBef>
              <a:spcAft>
                <a:spcPts val="0"/>
              </a:spcAft>
              <a:buSzPts val="1100"/>
              <a:buNone/>
            </a:pPr>
            <a:r>
              <a:rPr lang="pt-BR" sz="2100">
                <a:solidFill>
                  <a:schemeClr val="dk2"/>
                </a:solidFill>
                <a:latin typeface="Roboto"/>
                <a:ea typeface="Roboto"/>
                <a:cs typeface="Roboto"/>
                <a:sym typeface="Roboto"/>
              </a:rPr>
              <a:t>d) No caso de órgão regional ou municipal de partido político, necessária anuência do órgão nacional para desconto de cotas do Fundo Partidário.</a:t>
            </a:r>
            <a:endParaRPr sz="2100">
              <a:solidFill>
                <a:schemeClr val="dk2"/>
              </a:solidFill>
              <a:latin typeface="Roboto"/>
              <a:ea typeface="Roboto"/>
              <a:cs typeface="Roboto"/>
              <a:sym typeface="Roboto"/>
            </a:endParaRPr>
          </a:p>
        </p:txBody>
      </p:sp>
      <p:sp>
        <p:nvSpPr>
          <p:cNvPr id="381" name="Google Shape;381;p53"/>
          <p:cNvSpPr txBox="1"/>
          <p:nvPr>
            <p:ph type="title"/>
          </p:nvPr>
        </p:nvSpPr>
        <p:spPr>
          <a:xfrm>
            <a:off x="727650" y="55198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300">
                <a:latin typeface="Roboto"/>
                <a:ea typeface="Roboto"/>
                <a:cs typeface="Roboto"/>
                <a:sym typeface="Roboto"/>
              </a:rPr>
              <a:t>PROCEDIMENTO – PARCELAMENTO</a:t>
            </a:r>
            <a:br>
              <a:rPr lang="pt-BR" sz="2300">
                <a:latin typeface="Roboto"/>
                <a:ea typeface="Roboto"/>
                <a:cs typeface="Roboto"/>
                <a:sym typeface="Roboto"/>
              </a:rPr>
            </a:br>
            <a:r>
              <a:rPr lang="pt-BR" sz="2300">
                <a:latin typeface="Roboto"/>
                <a:ea typeface="Roboto"/>
                <a:cs typeface="Roboto"/>
                <a:sym typeface="Roboto"/>
              </a:rPr>
              <a:t>Requerimento</a:t>
            </a:r>
            <a:endParaRPr sz="2300">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ph idx="1" type="body"/>
          </p:nvPr>
        </p:nvSpPr>
        <p:spPr>
          <a:xfrm>
            <a:off x="727650" y="1173941"/>
            <a:ext cx="7688700" cy="3075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Cabe pedido de parcelamento de sanção de suspensão de cotas ou desconto do Fundo Partidário.</a:t>
            </a:r>
            <a:endParaRPr/>
          </a:p>
          <a:p>
            <a:pPr indent="-311150" lvl="0" marL="457200" rtl="0" algn="l">
              <a:lnSpc>
                <a:spcPct val="115000"/>
              </a:lnSpc>
              <a:spcBef>
                <a:spcPts val="0"/>
              </a:spcBef>
              <a:spcAft>
                <a:spcPts val="0"/>
              </a:spcAft>
              <a:buSzPts val="1300"/>
              <a:buChar char="●"/>
            </a:pPr>
            <a:r>
              <a:rPr lang="pt-BR" sz="2200">
                <a:solidFill>
                  <a:schemeClr val="dk2"/>
                </a:solidFill>
                <a:latin typeface="Roboto"/>
                <a:ea typeface="Roboto"/>
                <a:cs typeface="Roboto"/>
                <a:sym typeface="Roboto"/>
              </a:rPr>
              <a:t>Neste caso</a:t>
            </a:r>
            <a:r>
              <a:rPr b="0" i="0" lang="pt-BR" sz="2200">
                <a:solidFill>
                  <a:schemeClr val="dk2"/>
                </a:solidFill>
                <a:latin typeface="Roboto"/>
                <a:ea typeface="Roboto"/>
                <a:cs typeface="Roboto"/>
                <a:sym typeface="Roboto"/>
              </a:rPr>
              <a:t>, apresentado o pedido pelo diretório nacional do partido, a secretaria judiciária comunicará o fato à secretaria de planejamento, orçamento, finanças e contabilidade, para que proceda ao parcelamento conforme o montante do débito atualizado e o prazo solicitado pela agremiação até a efetiva apreciação judicial.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5"/>
          <p:cNvSpPr txBox="1"/>
          <p:nvPr>
            <p:ph idx="1" type="body"/>
          </p:nvPr>
        </p:nvSpPr>
        <p:spPr>
          <a:xfrm>
            <a:off x="849548" y="1515912"/>
            <a:ext cx="7566801" cy="3075600"/>
          </a:xfrm>
          <a:prstGeom prst="rect">
            <a:avLst/>
          </a:prstGeom>
          <a:noFill/>
          <a:ln>
            <a:noFill/>
          </a:ln>
        </p:spPr>
        <p:txBody>
          <a:bodyPr anchorCtr="0" anchor="t" bIns="91425" lIns="91425" spcFirstLastPara="1" rIns="91425" wrap="square" tIns="91425">
            <a:noAutofit/>
          </a:bodyPr>
          <a:lstStyle/>
          <a:p>
            <a:pPr indent="0" lvl="8" marL="0" rtl="0" algn="just">
              <a:lnSpc>
                <a:spcPct val="100000"/>
              </a:lnSpc>
              <a:spcBef>
                <a:spcPts val="0"/>
              </a:spcBef>
              <a:spcAft>
                <a:spcPts val="0"/>
              </a:spcAft>
              <a:buSzPts val="1100"/>
              <a:buNone/>
            </a:pPr>
            <a:r>
              <a:rPr lang="pt-BR" sz="2300">
                <a:solidFill>
                  <a:schemeClr val="dk2"/>
                </a:solidFill>
                <a:latin typeface="Roboto"/>
                <a:ea typeface="Roboto"/>
                <a:cs typeface="Roboto"/>
                <a:sym typeface="Roboto"/>
              </a:rPr>
              <a:t>O requerimento de parcelamento e o acompanhamento dos pagamentos efetuados serão processados nos próprios autos do processo judicial em que se deu a aplicação da multa. </a:t>
            </a:r>
            <a:endParaRPr/>
          </a:p>
          <a:p>
            <a:pPr indent="0" lvl="8" marL="0" rtl="0" algn="just">
              <a:lnSpc>
                <a:spcPct val="100000"/>
              </a:lnSpc>
              <a:spcBef>
                <a:spcPts val="0"/>
              </a:spcBef>
              <a:spcAft>
                <a:spcPts val="0"/>
              </a:spcAft>
              <a:buSzPts val="1100"/>
              <a:buNone/>
            </a:pPr>
            <a:r>
              <a:t/>
            </a:r>
            <a:endParaRPr sz="2300">
              <a:latin typeface="Roboto"/>
              <a:ea typeface="Roboto"/>
              <a:cs typeface="Roboto"/>
              <a:sym typeface="Roboto"/>
            </a:endParaRPr>
          </a:p>
        </p:txBody>
      </p:sp>
      <p:sp>
        <p:nvSpPr>
          <p:cNvPr id="392" name="Google Shape;392;p55"/>
          <p:cNvSpPr txBox="1"/>
          <p:nvPr>
            <p:ph type="title"/>
          </p:nvPr>
        </p:nvSpPr>
        <p:spPr>
          <a:xfrm>
            <a:off x="760076" y="520270"/>
            <a:ext cx="7688700" cy="93239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800">
                <a:latin typeface="Roboto"/>
                <a:ea typeface="Roboto"/>
                <a:cs typeface="Roboto"/>
                <a:sym typeface="Roboto"/>
              </a:rPr>
              <a:t>PROCEDIMENTO – PARCELAMENTO</a:t>
            </a:r>
            <a:br>
              <a:rPr lang="pt-BR" sz="2800">
                <a:latin typeface="Roboto"/>
                <a:ea typeface="Roboto"/>
                <a:cs typeface="Roboto"/>
                <a:sym typeface="Roboto"/>
              </a:rPr>
            </a:br>
            <a:r>
              <a:rPr lang="pt-BR" sz="2800">
                <a:latin typeface="Roboto"/>
                <a:ea typeface="Roboto"/>
                <a:cs typeface="Roboto"/>
                <a:sym typeface="Roboto"/>
              </a:rPr>
              <a:t>Requerimento</a:t>
            </a:r>
            <a:endParaRPr sz="2500">
              <a:latin typeface="Roboto"/>
              <a:ea typeface="Roboto"/>
              <a:cs typeface="Roboto"/>
              <a:sym typeface="Roboto"/>
            </a:endParaRPr>
          </a:p>
        </p:txBody>
      </p:sp>
      <p:sp>
        <p:nvSpPr>
          <p:cNvPr id="393" name="Google Shape;393;p55"/>
          <p:cNvSpPr/>
          <p:nvPr/>
        </p:nvSpPr>
        <p:spPr>
          <a:xfrm>
            <a:off x="842963" y="3171824"/>
            <a:ext cx="7479506" cy="1419687"/>
          </a:xfrm>
          <a:prstGeom prst="rect">
            <a:avLst/>
          </a:prstGeom>
          <a:gradFill>
            <a:gsLst>
              <a:gs pos="0">
                <a:srgbClr val="FFB094"/>
              </a:gs>
              <a:gs pos="100000">
                <a:srgbClr val="FFC0A4"/>
              </a:gs>
            </a:gsLst>
            <a:lin ang="16200000" scaled="0"/>
          </a:gradFill>
          <a:ln cap="flat" cmpd="sng" w="9525">
            <a:solidFill>
              <a:srgbClr val="FBB19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8" marL="0" marR="0" rtl="0" algn="just">
              <a:lnSpc>
                <a:spcPct val="100000"/>
              </a:lnSpc>
              <a:spcBef>
                <a:spcPts val="0"/>
              </a:spcBef>
              <a:spcAft>
                <a:spcPts val="0"/>
              </a:spcAft>
              <a:buClr>
                <a:srgbClr val="000000"/>
              </a:buClr>
              <a:buSzPts val="2000"/>
              <a:buFont typeface="Arial"/>
              <a:buNone/>
            </a:pPr>
            <a:r>
              <a:rPr b="0" i="0" lang="pt-BR" sz="2000" u="none" cap="none" strike="noStrike">
                <a:solidFill>
                  <a:schemeClr val="dk2"/>
                </a:solidFill>
                <a:latin typeface="Roboto"/>
                <a:ea typeface="Roboto"/>
                <a:cs typeface="Roboto"/>
                <a:sym typeface="Roboto"/>
              </a:rPr>
              <a:t>Cumprimento nos próprios autos, sem necessidade de autuação de novo processo, semelhança com cumprimento de sentença, etapa prevista no CPC</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6"/>
          <p:cNvSpPr txBox="1"/>
          <p:nvPr>
            <p:ph idx="1" type="body"/>
          </p:nvPr>
        </p:nvSpPr>
        <p:spPr>
          <a:xfrm>
            <a:off x="727650" y="1634247"/>
            <a:ext cx="7688700" cy="2803362"/>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A unidade que procede o desconto ou o devedor deve juntar o comprovante aos autos.</a:t>
            </a:r>
            <a:endParaRPr/>
          </a:p>
          <a:p>
            <a:pPr indent="-311150" lvl="0" marL="457200" rtl="0" algn="l">
              <a:lnSpc>
                <a:spcPct val="115000"/>
              </a:lnSpc>
              <a:spcBef>
                <a:spcPts val="0"/>
              </a:spcBef>
              <a:spcAft>
                <a:spcPts val="0"/>
              </a:spcAft>
              <a:buSzPts val="1300"/>
              <a:buChar char="●"/>
            </a:pPr>
            <a:r>
              <a:rPr lang="pt-BR" sz="2200">
                <a:solidFill>
                  <a:schemeClr val="dk2"/>
                </a:solidFill>
                <a:latin typeface="Roboto"/>
                <a:ea typeface="Roboto"/>
                <a:cs typeface="Roboto"/>
                <a:sym typeface="Roboto"/>
              </a:rPr>
              <a:t>Cabe ao </a:t>
            </a:r>
            <a:r>
              <a:rPr b="1" lang="pt-BR" sz="2200">
                <a:solidFill>
                  <a:schemeClr val="dk2"/>
                </a:solidFill>
                <a:latin typeface="Roboto"/>
                <a:ea typeface="Roboto"/>
                <a:cs typeface="Roboto"/>
                <a:sym typeface="Roboto"/>
              </a:rPr>
              <a:t>cartório ou secretaria certificar </a:t>
            </a:r>
            <a:r>
              <a:rPr lang="pt-BR" sz="2200">
                <a:solidFill>
                  <a:schemeClr val="dk2"/>
                </a:solidFill>
                <a:latin typeface="Roboto"/>
                <a:ea typeface="Roboto"/>
                <a:cs typeface="Roboto"/>
                <a:sym typeface="Roboto"/>
              </a:rPr>
              <a:t>a </a:t>
            </a:r>
            <a:r>
              <a:rPr b="1" lang="pt-BR" sz="2200">
                <a:solidFill>
                  <a:schemeClr val="dk2"/>
                </a:solidFill>
                <a:latin typeface="Roboto"/>
                <a:ea typeface="Roboto"/>
                <a:cs typeface="Roboto"/>
                <a:sym typeface="Roboto"/>
              </a:rPr>
              <a:t>omissão</a:t>
            </a:r>
            <a:r>
              <a:rPr lang="pt-BR" sz="2200">
                <a:solidFill>
                  <a:schemeClr val="dk2"/>
                </a:solidFill>
                <a:latin typeface="Roboto"/>
                <a:ea typeface="Roboto"/>
                <a:cs typeface="Roboto"/>
                <a:sym typeface="Roboto"/>
              </a:rPr>
              <a:t> do devedor em apresentar 3 comprovantes de pagamento.</a:t>
            </a:r>
            <a:endParaRPr/>
          </a:p>
          <a:p>
            <a:pPr indent="-311150" lvl="0" marL="457200" rtl="0" algn="l">
              <a:lnSpc>
                <a:spcPct val="115000"/>
              </a:lnSpc>
              <a:spcBef>
                <a:spcPts val="0"/>
              </a:spcBef>
              <a:spcAft>
                <a:spcPts val="0"/>
              </a:spcAft>
              <a:buSzPts val="1300"/>
              <a:buChar char="●"/>
            </a:pPr>
            <a:r>
              <a:rPr lang="pt-BR" sz="2200">
                <a:solidFill>
                  <a:schemeClr val="dk2"/>
                </a:solidFill>
                <a:latin typeface="Roboto"/>
                <a:ea typeface="Roboto"/>
                <a:cs typeface="Roboto"/>
                <a:sym typeface="Roboto"/>
              </a:rPr>
              <a:t>Cabe à unidade de execução financeira a certificação do pagamento.</a:t>
            </a:r>
            <a:endParaRPr/>
          </a:p>
        </p:txBody>
      </p:sp>
      <p:sp>
        <p:nvSpPr>
          <p:cNvPr id="399" name="Google Shape;399;p56"/>
          <p:cNvSpPr txBox="1"/>
          <p:nvPr>
            <p:ph type="title"/>
          </p:nvPr>
        </p:nvSpPr>
        <p:spPr>
          <a:xfrm>
            <a:off x="734135" y="506591"/>
            <a:ext cx="7688700" cy="80988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300">
                <a:latin typeface="Roboto"/>
                <a:ea typeface="Roboto"/>
                <a:cs typeface="Roboto"/>
                <a:sym typeface="Roboto"/>
              </a:rPr>
              <a:t>PROCEDIMENTO – PARCELAMENTO</a:t>
            </a:r>
            <a:br>
              <a:rPr lang="pt-BR" sz="2300">
                <a:latin typeface="Roboto"/>
                <a:ea typeface="Roboto"/>
                <a:cs typeface="Roboto"/>
                <a:sym typeface="Roboto"/>
              </a:rPr>
            </a:br>
            <a:r>
              <a:rPr lang="pt-BR" sz="2300">
                <a:latin typeface="Roboto"/>
                <a:ea typeface="Roboto"/>
                <a:cs typeface="Roboto"/>
                <a:sym typeface="Roboto"/>
              </a:rPr>
              <a:t>Quem faz o quê</a:t>
            </a:r>
            <a:endParaRPr sz="2300">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ph idx="1" type="body"/>
          </p:nvPr>
        </p:nvSpPr>
        <p:spPr>
          <a:xfrm>
            <a:off x="727650" y="1478603"/>
            <a:ext cx="7688700" cy="2770937"/>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Char char="●"/>
            </a:pPr>
            <a:r>
              <a:rPr b="0" i="0" lang="pt-BR" sz="2200">
                <a:solidFill>
                  <a:schemeClr val="dk2"/>
                </a:solidFill>
                <a:latin typeface="Roboto"/>
                <a:ea typeface="Roboto"/>
                <a:cs typeface="Roboto"/>
                <a:sym typeface="Roboto"/>
              </a:rPr>
              <a:t>A</a:t>
            </a:r>
            <a:r>
              <a:rPr lang="pt-BR" sz="2200">
                <a:latin typeface="Roboto"/>
                <a:ea typeface="Roboto"/>
                <a:cs typeface="Roboto"/>
                <a:sym typeface="Roboto"/>
              </a:rPr>
              <a:t> </a:t>
            </a:r>
            <a:r>
              <a:rPr lang="pt-BR" sz="2200">
                <a:solidFill>
                  <a:schemeClr val="dk2"/>
                </a:solidFill>
                <a:latin typeface="Roboto"/>
                <a:ea typeface="Roboto"/>
                <a:cs typeface="Roboto"/>
                <a:sym typeface="Roboto"/>
              </a:rPr>
              <a:t>secretaria judiciária ou o cartório eleitoral, </a:t>
            </a:r>
            <a:r>
              <a:rPr b="1" lang="pt-BR" sz="2200">
                <a:solidFill>
                  <a:schemeClr val="dk2"/>
                </a:solidFill>
                <a:latin typeface="Roboto"/>
                <a:ea typeface="Roboto"/>
                <a:cs typeface="Roboto"/>
                <a:sym typeface="Roboto"/>
              </a:rPr>
              <a:t>após certificar a omissão </a:t>
            </a:r>
            <a:r>
              <a:rPr lang="pt-BR" sz="2200">
                <a:solidFill>
                  <a:schemeClr val="dk2"/>
                </a:solidFill>
                <a:latin typeface="Roboto"/>
                <a:ea typeface="Roboto"/>
                <a:cs typeface="Roboto"/>
                <a:sym typeface="Roboto"/>
              </a:rPr>
              <a:t>na apresentação de três comprovantes, </a:t>
            </a:r>
            <a:r>
              <a:rPr b="1" lang="pt-BR" sz="2200">
                <a:solidFill>
                  <a:schemeClr val="dk2"/>
                </a:solidFill>
                <a:latin typeface="Roboto"/>
                <a:ea typeface="Roboto"/>
                <a:cs typeface="Roboto"/>
                <a:sym typeface="Roboto"/>
              </a:rPr>
              <a:t>intimará a pessoa devedora </a:t>
            </a:r>
            <a:r>
              <a:rPr b="1" lang="pt-BR" sz="2200" u="sng">
                <a:solidFill>
                  <a:schemeClr val="dk2"/>
                </a:solidFill>
                <a:latin typeface="Roboto"/>
                <a:ea typeface="Roboto"/>
                <a:cs typeface="Roboto"/>
                <a:sym typeface="Roboto"/>
              </a:rPr>
              <a:t>de ofício</a:t>
            </a:r>
            <a:r>
              <a:rPr lang="pt-BR" sz="2200">
                <a:solidFill>
                  <a:schemeClr val="dk2"/>
                </a:solidFill>
                <a:latin typeface="Roboto"/>
                <a:ea typeface="Roboto"/>
                <a:cs typeface="Roboto"/>
                <a:sym typeface="Roboto"/>
              </a:rPr>
              <a:t>, para a comprovação regular dos pagamentos no prazo de 10 (dez) dias improrrogáveis, </a:t>
            </a:r>
            <a:r>
              <a:rPr b="1" lang="pt-BR" sz="2200" u="sng">
                <a:solidFill>
                  <a:schemeClr val="dk2"/>
                </a:solidFill>
                <a:latin typeface="Roboto"/>
                <a:ea typeface="Roboto"/>
                <a:cs typeface="Roboto"/>
                <a:sym typeface="Roboto"/>
              </a:rPr>
              <a:t>sob pena de presunção de inadimplemento</a:t>
            </a:r>
            <a:r>
              <a:rPr lang="pt-BR" sz="2200">
                <a:solidFill>
                  <a:schemeClr val="dk2"/>
                </a:solidFill>
                <a:latin typeface="Roboto"/>
                <a:ea typeface="Roboto"/>
                <a:cs typeface="Roboto"/>
                <a:sym typeface="Roboto"/>
              </a:rPr>
              <a:t>.</a:t>
            </a:r>
            <a:endParaRPr/>
          </a:p>
          <a:p>
            <a:pPr indent="-228600" lvl="1" marL="914400" rtl="0" algn="l">
              <a:lnSpc>
                <a:spcPct val="115000"/>
              </a:lnSpc>
              <a:spcBef>
                <a:spcPts val="0"/>
              </a:spcBef>
              <a:spcAft>
                <a:spcPts val="0"/>
              </a:spcAft>
              <a:buSzPts val="1100"/>
              <a:buNone/>
            </a:pPr>
            <a:r>
              <a:t/>
            </a:r>
            <a:endParaRPr b="0" i="0" sz="2000">
              <a:solidFill>
                <a:schemeClr val="dk2"/>
              </a:solidFill>
              <a:latin typeface="Roboto"/>
              <a:ea typeface="Roboto"/>
              <a:cs typeface="Roboto"/>
              <a:sym typeface="Roboto"/>
            </a:endParaRPr>
          </a:p>
        </p:txBody>
      </p:sp>
      <p:sp>
        <p:nvSpPr>
          <p:cNvPr id="405" name="Google Shape;405;p57"/>
          <p:cNvSpPr txBox="1"/>
          <p:nvPr>
            <p:ph type="title"/>
          </p:nvPr>
        </p:nvSpPr>
        <p:spPr>
          <a:xfrm>
            <a:off x="734135" y="506591"/>
            <a:ext cx="7688700" cy="809885"/>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300">
                <a:latin typeface="Roboto"/>
                <a:ea typeface="Roboto"/>
                <a:cs typeface="Roboto"/>
                <a:sym typeface="Roboto"/>
              </a:rPr>
              <a:t>PROCEDIMENTO – PARCELAMENTO</a:t>
            </a:r>
            <a:br>
              <a:rPr lang="pt-BR" sz="2300">
                <a:latin typeface="Roboto"/>
                <a:ea typeface="Roboto"/>
                <a:cs typeface="Roboto"/>
                <a:sym typeface="Roboto"/>
              </a:rPr>
            </a:br>
            <a:r>
              <a:rPr lang="pt-BR" sz="2300">
                <a:latin typeface="Roboto"/>
                <a:ea typeface="Roboto"/>
                <a:cs typeface="Roboto"/>
                <a:sym typeface="Roboto"/>
              </a:rPr>
              <a:t>Quem faz o quê</a:t>
            </a:r>
            <a:endParaRPr sz="2300">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8"/>
          <p:cNvSpPr/>
          <p:nvPr/>
        </p:nvSpPr>
        <p:spPr>
          <a:xfrm>
            <a:off x="966061" y="1861906"/>
            <a:ext cx="7204066" cy="1419687"/>
          </a:xfrm>
          <a:prstGeom prst="rect">
            <a:avLst/>
          </a:prstGeom>
          <a:gradFill>
            <a:gsLst>
              <a:gs pos="0">
                <a:srgbClr val="FFB094"/>
              </a:gs>
              <a:gs pos="100000">
                <a:srgbClr val="FFC0A4"/>
              </a:gs>
            </a:gsLst>
            <a:lin ang="16200000" scaled="0"/>
          </a:gradFill>
          <a:ln cap="flat" cmpd="sng" w="9525">
            <a:solidFill>
              <a:srgbClr val="FBB19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8" marL="0" marR="0" rtl="0" algn="just">
              <a:lnSpc>
                <a:spcPct val="100000"/>
              </a:lnSpc>
              <a:spcBef>
                <a:spcPts val="0"/>
              </a:spcBef>
              <a:spcAft>
                <a:spcPts val="0"/>
              </a:spcAft>
              <a:buClr>
                <a:srgbClr val="000000"/>
              </a:buClr>
              <a:buSzPts val="2000"/>
              <a:buFont typeface="Arial"/>
              <a:buNone/>
            </a:pPr>
            <a:r>
              <a:rPr b="0" i="0" lang="pt-BR" sz="2000" u="none" cap="none" strike="noStrike">
                <a:solidFill>
                  <a:schemeClr val="dk2"/>
                </a:solidFill>
                <a:latin typeface="Roboto"/>
                <a:ea typeface="Roboto"/>
                <a:cs typeface="Roboto"/>
                <a:sym typeface="Roboto"/>
              </a:rPr>
              <a:t>Notem que a AGU ainda não ingressou no feito, a multa ou o valor a ser recolhido ainda está no prazo de pagamento.</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9"/>
          <p:cNvSpPr txBox="1"/>
          <p:nvPr>
            <p:ph idx="1" type="body"/>
          </p:nvPr>
        </p:nvSpPr>
        <p:spPr>
          <a:xfrm>
            <a:off x="1167160" y="1672683"/>
            <a:ext cx="6400801" cy="2918829"/>
          </a:xfrm>
          <a:prstGeom prst="rect">
            <a:avLst/>
          </a:prstGeom>
          <a:noFill/>
          <a:ln>
            <a:noFill/>
          </a:ln>
        </p:spPr>
        <p:txBody>
          <a:bodyPr anchorCtr="0" anchor="t" bIns="91425" lIns="91425" spcFirstLastPara="1" rIns="91425" wrap="square" tIns="91425">
            <a:normAutofit/>
          </a:bodyPr>
          <a:lstStyle/>
          <a:p>
            <a:pPr indent="0" lvl="0" marL="0" rtl="0" algn="just">
              <a:lnSpc>
                <a:spcPct val="100000"/>
              </a:lnSpc>
              <a:spcBef>
                <a:spcPts val="0"/>
              </a:spcBef>
              <a:spcAft>
                <a:spcPts val="0"/>
              </a:spcAft>
              <a:buSzPts val="1300"/>
              <a:buNone/>
            </a:pPr>
            <a:r>
              <a:rPr lang="pt-BR" sz="2700">
                <a:solidFill>
                  <a:srgbClr val="000000"/>
                </a:solidFill>
                <a:latin typeface="Roboto"/>
                <a:ea typeface="Roboto"/>
                <a:cs typeface="Roboto"/>
                <a:sym typeface="Roboto"/>
              </a:rPr>
              <a:t>Se o prazo passou sem pagamento e você certificou isso nos autos.</a:t>
            </a:r>
            <a:endParaRPr/>
          </a:p>
          <a:p>
            <a:pPr indent="0" lvl="0" marL="0" rtl="0" algn="just">
              <a:lnSpc>
                <a:spcPct val="100000"/>
              </a:lnSpc>
              <a:spcBef>
                <a:spcPts val="0"/>
              </a:spcBef>
              <a:spcAft>
                <a:spcPts val="0"/>
              </a:spcAft>
              <a:buSzPts val="1300"/>
              <a:buNone/>
            </a:pPr>
            <a:r>
              <a:t/>
            </a:r>
            <a:endParaRPr sz="2700">
              <a:solidFill>
                <a:srgbClr val="000000"/>
              </a:solidFill>
              <a:latin typeface="Roboto"/>
              <a:ea typeface="Roboto"/>
              <a:cs typeface="Roboto"/>
              <a:sym typeface="Roboto"/>
            </a:endParaRPr>
          </a:p>
          <a:p>
            <a:pPr indent="0" lvl="0" marL="0" rtl="0" algn="just">
              <a:lnSpc>
                <a:spcPct val="100000"/>
              </a:lnSpc>
              <a:spcBef>
                <a:spcPts val="0"/>
              </a:spcBef>
              <a:spcAft>
                <a:spcPts val="0"/>
              </a:spcAft>
              <a:buSzPts val="1300"/>
              <a:buNone/>
            </a:pPr>
            <a:r>
              <a:rPr lang="pt-BR" sz="2700">
                <a:solidFill>
                  <a:srgbClr val="000000"/>
                </a:solidFill>
                <a:latin typeface="Roboto"/>
                <a:ea typeface="Roboto"/>
                <a:cs typeface="Roboto"/>
                <a:sym typeface="Roboto"/>
              </a:rPr>
              <a:t>E considerando que a dívida já foi anotada em livro ou sistema próprio ...</a:t>
            </a:r>
            <a:endParaRPr/>
          </a:p>
          <a:p>
            <a:pPr indent="0" lvl="0" marL="0" rtl="0" algn="just">
              <a:lnSpc>
                <a:spcPct val="100000"/>
              </a:lnSpc>
              <a:spcBef>
                <a:spcPts val="0"/>
              </a:spcBef>
              <a:spcAft>
                <a:spcPts val="0"/>
              </a:spcAft>
              <a:buSzPts val="1300"/>
              <a:buNone/>
            </a:pPr>
            <a:r>
              <a:t/>
            </a:r>
            <a:endParaRPr sz="2700">
              <a:solidFill>
                <a:srgbClr val="000000"/>
              </a:solidFill>
              <a:latin typeface="Roboto"/>
              <a:ea typeface="Roboto"/>
              <a:cs typeface="Roboto"/>
              <a:sym typeface="Roboto"/>
            </a:endParaRPr>
          </a:p>
          <a:p>
            <a:pPr indent="0" lvl="0" marL="0" rtl="0" algn="just">
              <a:lnSpc>
                <a:spcPct val="100000"/>
              </a:lnSpc>
              <a:spcBef>
                <a:spcPts val="0"/>
              </a:spcBef>
              <a:spcAft>
                <a:spcPts val="0"/>
              </a:spcAft>
              <a:buSzPts val="1300"/>
              <a:buNone/>
            </a:pPr>
            <a:r>
              <a:t/>
            </a:r>
            <a:endParaRPr sz="2700">
              <a:solidFill>
                <a:srgbClr val="000000"/>
              </a:solidFill>
              <a:latin typeface="Roboto"/>
              <a:ea typeface="Roboto"/>
              <a:cs typeface="Roboto"/>
              <a:sym typeface="Roboto"/>
            </a:endParaRPr>
          </a:p>
          <a:p>
            <a:pPr indent="0" lvl="0" marL="4114800" rtl="0" algn="just">
              <a:lnSpc>
                <a:spcPct val="100000"/>
              </a:lnSpc>
              <a:spcBef>
                <a:spcPts val="0"/>
              </a:spcBef>
              <a:spcAft>
                <a:spcPts val="0"/>
              </a:spcAft>
              <a:buSzPts val="1300"/>
              <a:buNone/>
            </a:pPr>
            <a:r>
              <a:t/>
            </a:r>
            <a:endParaRPr sz="3000">
              <a:solidFill>
                <a:srgbClr val="000000"/>
              </a:solidFill>
              <a:latin typeface="Roboto"/>
              <a:ea typeface="Roboto"/>
              <a:cs typeface="Roboto"/>
              <a:sym typeface="Roboto"/>
            </a:endParaRPr>
          </a:p>
        </p:txBody>
      </p:sp>
      <p:sp>
        <p:nvSpPr>
          <p:cNvPr id="416" name="Google Shape;416;p59"/>
          <p:cNvSpPr txBox="1"/>
          <p:nvPr>
            <p:ph type="title"/>
          </p:nvPr>
        </p:nvSpPr>
        <p:spPr>
          <a:xfrm>
            <a:off x="727650" y="659243"/>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AUSÊNCIA DE PAGAMENTO</a:t>
            </a:r>
            <a:endParaRPr sz="25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pt-BR"/>
              <a:t>CUMPRIMENTO DE SENTENÇA E EXECUÇÃO  FISCAL: CONCEITO E DISTINÇÃO</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0"/>
          <p:cNvSpPr txBox="1"/>
          <p:nvPr>
            <p:ph idx="1" type="body"/>
          </p:nvPr>
        </p:nvSpPr>
        <p:spPr>
          <a:xfrm>
            <a:off x="727650" y="1457325"/>
            <a:ext cx="7688700" cy="2850356"/>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pt-BR" sz="2500">
                <a:solidFill>
                  <a:srgbClr val="000000"/>
                </a:solidFill>
                <a:highlight>
                  <a:srgbClr val="008080"/>
                </a:highlight>
                <a:latin typeface="Roboto"/>
                <a:ea typeface="Roboto"/>
                <a:cs typeface="Roboto"/>
                <a:sym typeface="Roboto"/>
              </a:rPr>
              <a:t>2.</a:t>
            </a:r>
            <a:r>
              <a:rPr lang="pt-BR" sz="2500">
                <a:solidFill>
                  <a:srgbClr val="000000"/>
                </a:solidFill>
                <a:latin typeface="Roboto"/>
                <a:ea typeface="Roboto"/>
                <a:cs typeface="Roboto"/>
                <a:sym typeface="Roboto"/>
              </a:rPr>
              <a:t> Atualização do débito (atualização monetária segundo art. 13 da lei 10522/2002) em </a:t>
            </a:r>
            <a:r>
              <a:rPr lang="pt-BR" sz="2500">
                <a:latin typeface="Roboto"/>
                <a:ea typeface="Roboto"/>
                <a:cs typeface="Roboto"/>
                <a:sym typeface="Roboto"/>
              </a:rPr>
              <a:t> </a:t>
            </a:r>
            <a:r>
              <a:rPr lang="pt-BR" sz="2500" u="sng">
                <a:solidFill>
                  <a:schemeClr val="hlink"/>
                </a:solidFill>
                <a:latin typeface="Roboto"/>
                <a:ea typeface="Roboto"/>
                <a:cs typeface="Roboto"/>
                <a:sym typeface="Roboto"/>
                <a:hlinkClick r:id="rId3"/>
              </a:rPr>
              <a:t>https://contas.tcu.gov.br/debito/Web/Debito/CalculoDeDebito.faces</a:t>
            </a:r>
            <a:r>
              <a:rPr lang="pt-BR" sz="2500">
                <a:latin typeface="Roboto"/>
                <a:ea typeface="Roboto"/>
                <a:cs typeface="Roboto"/>
                <a:sym typeface="Roboto"/>
              </a:rPr>
              <a:t>. </a:t>
            </a:r>
            <a:endParaRPr/>
          </a:p>
          <a:p>
            <a:pPr indent="0" lvl="0" marL="0" rtl="0" algn="l">
              <a:lnSpc>
                <a:spcPct val="100000"/>
              </a:lnSpc>
              <a:spcBef>
                <a:spcPts val="0"/>
              </a:spcBef>
              <a:spcAft>
                <a:spcPts val="0"/>
              </a:spcAft>
              <a:buSzPts val="1300"/>
              <a:buNone/>
            </a:pPr>
            <a:r>
              <a:t/>
            </a:r>
            <a:endParaRPr sz="2500">
              <a:solidFill>
                <a:schemeClr val="dk2"/>
              </a:solidFill>
              <a:latin typeface="Roboto"/>
              <a:ea typeface="Roboto"/>
              <a:cs typeface="Roboto"/>
              <a:sym typeface="Roboto"/>
            </a:endParaRPr>
          </a:p>
          <a:p>
            <a:pPr indent="0" lvl="0" marL="0" rtl="0" algn="l">
              <a:lnSpc>
                <a:spcPct val="100000"/>
              </a:lnSpc>
              <a:spcBef>
                <a:spcPts val="0"/>
              </a:spcBef>
              <a:spcAft>
                <a:spcPts val="0"/>
              </a:spcAft>
              <a:buSzPts val="1300"/>
              <a:buNone/>
            </a:pPr>
            <a:r>
              <a:rPr lang="pt-BR" sz="2500">
                <a:solidFill>
                  <a:schemeClr val="dk2"/>
                </a:solidFill>
                <a:latin typeface="Roboto"/>
                <a:ea typeface="Roboto"/>
                <a:cs typeface="Roboto"/>
                <a:sym typeface="Roboto"/>
              </a:rPr>
              <a:t>Juntada do Demonstrativo nos autos.</a:t>
            </a:r>
            <a:endParaRPr sz="2500">
              <a:solidFill>
                <a:schemeClr val="dk2"/>
              </a:solidFill>
              <a:latin typeface="Roboto"/>
              <a:ea typeface="Roboto"/>
              <a:cs typeface="Roboto"/>
              <a:sym typeface="Roboto"/>
            </a:endParaRPr>
          </a:p>
          <a:p>
            <a:pPr indent="0" lvl="0" marL="0" rtl="0" algn="just">
              <a:lnSpc>
                <a:spcPct val="100000"/>
              </a:lnSpc>
              <a:spcBef>
                <a:spcPts val="0"/>
              </a:spcBef>
              <a:spcAft>
                <a:spcPts val="0"/>
              </a:spcAft>
              <a:buSzPts val="1300"/>
              <a:buNone/>
            </a:pPr>
            <a:r>
              <a:t/>
            </a:r>
            <a:endParaRPr sz="3000">
              <a:solidFill>
                <a:srgbClr val="000000"/>
              </a:solidFill>
              <a:latin typeface="Roboto"/>
              <a:ea typeface="Roboto"/>
              <a:cs typeface="Roboto"/>
              <a:sym typeface="Roboto"/>
            </a:endParaRPr>
          </a:p>
          <a:p>
            <a:pPr indent="0" lvl="0" marL="4114800" rtl="0" algn="just">
              <a:lnSpc>
                <a:spcPct val="100000"/>
              </a:lnSpc>
              <a:spcBef>
                <a:spcPts val="0"/>
              </a:spcBef>
              <a:spcAft>
                <a:spcPts val="0"/>
              </a:spcAft>
              <a:buSzPts val="1300"/>
              <a:buNone/>
            </a:pPr>
            <a:r>
              <a:t/>
            </a:r>
            <a:endParaRPr sz="3000">
              <a:solidFill>
                <a:srgbClr val="000000"/>
              </a:solidFill>
              <a:latin typeface="Roboto"/>
              <a:ea typeface="Roboto"/>
              <a:cs typeface="Roboto"/>
              <a:sym typeface="Roboto"/>
            </a:endParaRPr>
          </a:p>
        </p:txBody>
      </p:sp>
      <p:sp>
        <p:nvSpPr>
          <p:cNvPr id="422" name="Google Shape;422;p60"/>
          <p:cNvSpPr txBox="1"/>
          <p:nvPr>
            <p:ph type="title"/>
          </p:nvPr>
        </p:nvSpPr>
        <p:spPr>
          <a:xfrm>
            <a:off x="727650" y="659243"/>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AUSÊNCIA DE PAGAMENTO</a:t>
            </a:r>
            <a:endParaRPr sz="2500">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1"/>
          <p:cNvSpPr txBox="1"/>
          <p:nvPr>
            <p:ph idx="1" type="body"/>
          </p:nvPr>
        </p:nvSpPr>
        <p:spPr>
          <a:xfrm>
            <a:off x="727650" y="1457324"/>
            <a:ext cx="7688700" cy="2952547"/>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SzPct val="56216"/>
              <a:buNone/>
            </a:pPr>
            <a:r>
              <a:rPr lang="pt-BR" sz="2500">
                <a:solidFill>
                  <a:srgbClr val="000000"/>
                </a:solidFill>
                <a:highlight>
                  <a:srgbClr val="008080"/>
                </a:highlight>
                <a:latin typeface="Roboto"/>
                <a:ea typeface="Roboto"/>
                <a:cs typeface="Roboto"/>
                <a:sym typeface="Roboto"/>
              </a:rPr>
              <a:t>3.</a:t>
            </a:r>
            <a:r>
              <a:rPr lang="pt-BR" sz="2500">
                <a:solidFill>
                  <a:srgbClr val="000000"/>
                </a:solidFill>
                <a:latin typeface="Roboto"/>
                <a:ea typeface="Roboto"/>
                <a:cs typeface="Roboto"/>
                <a:sym typeface="Roboto"/>
              </a:rPr>
              <a:t> Intimar de ofício a AGU e parte credora, se houver, para manifestar interesse no cumprimento definitivo de sentença no prazo de 30 dias. </a:t>
            </a:r>
            <a:endParaRPr/>
          </a:p>
          <a:p>
            <a:pPr indent="0" lvl="0" marL="0" rtl="0" algn="l">
              <a:lnSpc>
                <a:spcPct val="100000"/>
              </a:lnSpc>
              <a:spcBef>
                <a:spcPts val="0"/>
              </a:spcBef>
              <a:spcAft>
                <a:spcPts val="0"/>
              </a:spcAft>
              <a:buSzPct val="56216"/>
              <a:buNone/>
            </a:pPr>
            <a:r>
              <a:t/>
            </a:r>
            <a:endParaRPr sz="2500">
              <a:solidFill>
                <a:srgbClr val="000000"/>
              </a:solidFill>
              <a:latin typeface="Roboto"/>
              <a:ea typeface="Roboto"/>
              <a:cs typeface="Roboto"/>
              <a:sym typeface="Roboto"/>
            </a:endParaRPr>
          </a:p>
          <a:p>
            <a:pPr indent="0" lvl="0" marL="0" rtl="0" algn="l">
              <a:lnSpc>
                <a:spcPct val="100000"/>
              </a:lnSpc>
              <a:spcBef>
                <a:spcPts val="0"/>
              </a:spcBef>
              <a:spcAft>
                <a:spcPts val="0"/>
              </a:spcAft>
              <a:buSzPct val="56216"/>
              <a:buNone/>
            </a:pPr>
            <a:r>
              <a:rPr lang="pt-BR" sz="2500">
                <a:solidFill>
                  <a:srgbClr val="000000"/>
                </a:solidFill>
                <a:highlight>
                  <a:srgbClr val="008080"/>
                </a:highlight>
                <a:latin typeface="Roboto"/>
                <a:ea typeface="Roboto"/>
                <a:cs typeface="Roboto"/>
                <a:sym typeface="Roboto"/>
              </a:rPr>
              <a:t>4.</a:t>
            </a:r>
            <a:r>
              <a:rPr lang="pt-BR" sz="2500">
                <a:solidFill>
                  <a:srgbClr val="000000"/>
                </a:solidFill>
                <a:latin typeface="Roboto"/>
                <a:ea typeface="Roboto"/>
                <a:cs typeface="Roboto"/>
                <a:sym typeface="Roboto"/>
              </a:rPr>
              <a:t> Em caso de inércia ou manifestação pela falta de interesse: Intimar o MPE. Mesma finalidade. Mesmo prazo.</a:t>
            </a:r>
            <a:endParaRPr/>
          </a:p>
          <a:p>
            <a:pPr indent="0" lvl="0" marL="0" rtl="0" algn="l">
              <a:lnSpc>
                <a:spcPct val="100000"/>
              </a:lnSpc>
              <a:spcBef>
                <a:spcPts val="0"/>
              </a:spcBef>
              <a:spcAft>
                <a:spcPts val="0"/>
              </a:spcAft>
              <a:buSzPct val="56216"/>
              <a:buNone/>
            </a:pPr>
            <a:r>
              <a:t/>
            </a:r>
            <a:endParaRPr sz="2500">
              <a:solidFill>
                <a:srgbClr val="000000"/>
              </a:solidFill>
              <a:latin typeface="Roboto"/>
              <a:ea typeface="Roboto"/>
              <a:cs typeface="Roboto"/>
              <a:sym typeface="Roboto"/>
            </a:endParaRPr>
          </a:p>
          <a:p>
            <a:pPr indent="0" lvl="0" marL="0" rtl="0" algn="l">
              <a:lnSpc>
                <a:spcPct val="100000"/>
              </a:lnSpc>
              <a:spcBef>
                <a:spcPts val="0"/>
              </a:spcBef>
              <a:spcAft>
                <a:spcPts val="0"/>
              </a:spcAft>
              <a:buSzPct val="56216"/>
              <a:buNone/>
            </a:pPr>
            <a:r>
              <a:rPr lang="pt-BR" sz="2500">
                <a:solidFill>
                  <a:srgbClr val="D03100"/>
                </a:solidFill>
                <a:latin typeface="Roboto"/>
                <a:ea typeface="Roboto"/>
                <a:cs typeface="Roboto"/>
                <a:sym typeface="Roboto"/>
              </a:rPr>
              <a:t>Se o MPE ficar inerte? 🡪 remeter para arquivamento.</a:t>
            </a:r>
            <a:endParaRPr sz="3000">
              <a:solidFill>
                <a:srgbClr val="D03100"/>
              </a:solidFill>
              <a:latin typeface="Roboto"/>
              <a:ea typeface="Roboto"/>
              <a:cs typeface="Roboto"/>
              <a:sym typeface="Roboto"/>
            </a:endParaRPr>
          </a:p>
          <a:p>
            <a:pPr indent="0" lvl="0" marL="4114800" rtl="0" algn="just">
              <a:lnSpc>
                <a:spcPct val="100000"/>
              </a:lnSpc>
              <a:spcBef>
                <a:spcPts val="0"/>
              </a:spcBef>
              <a:spcAft>
                <a:spcPts val="0"/>
              </a:spcAft>
              <a:buSzPct val="46846"/>
              <a:buNone/>
            </a:pPr>
            <a:r>
              <a:t/>
            </a:r>
            <a:endParaRPr sz="3000">
              <a:solidFill>
                <a:srgbClr val="000000"/>
              </a:solidFill>
              <a:latin typeface="Roboto"/>
              <a:ea typeface="Roboto"/>
              <a:cs typeface="Roboto"/>
              <a:sym typeface="Roboto"/>
            </a:endParaRPr>
          </a:p>
        </p:txBody>
      </p:sp>
      <p:sp>
        <p:nvSpPr>
          <p:cNvPr id="428" name="Google Shape;428;p61"/>
          <p:cNvSpPr txBox="1"/>
          <p:nvPr>
            <p:ph type="title"/>
          </p:nvPr>
        </p:nvSpPr>
        <p:spPr>
          <a:xfrm>
            <a:off x="727650" y="659243"/>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AGORA SIM, A AGU. OU O MPE.</a:t>
            </a:r>
            <a:endParaRPr sz="2500">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2"/>
          <p:cNvSpPr txBox="1"/>
          <p:nvPr>
            <p:ph idx="1" type="body"/>
          </p:nvPr>
        </p:nvSpPr>
        <p:spPr>
          <a:xfrm>
            <a:off x="621506" y="1042987"/>
            <a:ext cx="7780557" cy="3393319"/>
          </a:xfrm>
          <a:prstGeom prst="rect">
            <a:avLst/>
          </a:prstGeom>
          <a:noFill/>
          <a:ln>
            <a:noFill/>
          </a:ln>
        </p:spPr>
        <p:txBody>
          <a:bodyPr anchorCtr="0" anchor="t" bIns="91425" lIns="91425" spcFirstLastPara="1" rIns="91425" wrap="square" tIns="91425">
            <a:noAutofit/>
          </a:bodyPr>
          <a:lstStyle/>
          <a:p>
            <a:pPr indent="0" lvl="0" marL="53339" rtl="0" algn="just">
              <a:lnSpc>
                <a:spcPct val="150000"/>
              </a:lnSpc>
              <a:spcBef>
                <a:spcPts val="0"/>
              </a:spcBef>
              <a:spcAft>
                <a:spcPts val="0"/>
              </a:spcAft>
              <a:buClr>
                <a:srgbClr val="000000"/>
              </a:buClr>
              <a:buSzPts val="2000"/>
              <a:buNone/>
            </a:pPr>
            <a:r>
              <a:rPr b="1" lang="pt-BR" sz="2000">
                <a:solidFill>
                  <a:srgbClr val="000000"/>
                </a:solidFill>
                <a:latin typeface="Roboto"/>
                <a:ea typeface="Roboto"/>
                <a:cs typeface="Roboto"/>
                <a:sym typeface="Roboto"/>
              </a:rPr>
              <a:t>AGU</a:t>
            </a:r>
            <a:r>
              <a:rPr lang="pt-BR" sz="2000">
                <a:solidFill>
                  <a:srgbClr val="000000"/>
                </a:solidFill>
                <a:latin typeface="Roboto"/>
                <a:ea typeface="Roboto"/>
                <a:cs typeface="Roboto"/>
                <a:sym typeface="Roboto"/>
              </a:rPr>
              <a:t> como polo ativo no </a:t>
            </a:r>
            <a:r>
              <a:rPr b="1" lang="pt-BR" sz="2000">
                <a:solidFill>
                  <a:srgbClr val="000000"/>
                </a:solidFill>
                <a:latin typeface="Roboto"/>
                <a:ea typeface="Roboto"/>
                <a:cs typeface="Roboto"/>
                <a:sym typeface="Roboto"/>
              </a:rPr>
              <a:t>cumprimento de sentença</a:t>
            </a:r>
            <a:r>
              <a:rPr lang="pt-BR" sz="2000">
                <a:solidFill>
                  <a:srgbClr val="000000"/>
                </a:solidFill>
                <a:latin typeface="Roboto"/>
                <a:ea typeface="Roboto"/>
                <a:cs typeface="Roboto"/>
                <a:sym typeface="Roboto"/>
              </a:rPr>
              <a:t> (Parecer PGFN/CDA 2409/2013, Portaria PGU 2 de 12/05/2016)</a:t>
            </a:r>
            <a:endParaRPr/>
          </a:p>
          <a:p>
            <a:pPr indent="0" lvl="0" marL="53339" rtl="0" algn="just">
              <a:lnSpc>
                <a:spcPct val="150000"/>
              </a:lnSpc>
              <a:spcBef>
                <a:spcPts val="0"/>
              </a:spcBef>
              <a:spcAft>
                <a:spcPts val="0"/>
              </a:spcAft>
              <a:buClr>
                <a:srgbClr val="000000"/>
              </a:buClr>
              <a:buSzPts val="2000"/>
              <a:buNone/>
            </a:pPr>
            <a:r>
              <a:t/>
            </a:r>
            <a:endParaRPr sz="2000">
              <a:solidFill>
                <a:srgbClr val="000000"/>
              </a:solidFill>
              <a:latin typeface="Roboto"/>
              <a:ea typeface="Roboto"/>
              <a:cs typeface="Roboto"/>
              <a:sym typeface="Roboto"/>
            </a:endParaRPr>
          </a:p>
          <a:p>
            <a:pPr indent="0" lvl="0" marL="53339" rtl="0" algn="l">
              <a:lnSpc>
                <a:spcPct val="150000"/>
              </a:lnSpc>
              <a:spcBef>
                <a:spcPts val="0"/>
              </a:spcBef>
              <a:spcAft>
                <a:spcPts val="0"/>
              </a:spcAft>
              <a:buClr>
                <a:srgbClr val="000000"/>
              </a:buClr>
              <a:buSzPts val="2000"/>
              <a:buNone/>
            </a:pPr>
            <a:r>
              <a:rPr b="1" lang="pt-BR" sz="2000">
                <a:solidFill>
                  <a:srgbClr val="137266"/>
                </a:solidFill>
                <a:latin typeface="Roboto"/>
                <a:ea typeface="Roboto"/>
                <a:cs typeface="Roboto"/>
                <a:sym typeface="Roboto"/>
              </a:rPr>
              <a:t>Súmula TSE n.º 68: </a:t>
            </a:r>
            <a:r>
              <a:rPr lang="pt-BR" sz="2000">
                <a:solidFill>
                  <a:srgbClr val="137266"/>
                </a:solidFill>
                <a:latin typeface="Roboto"/>
                <a:ea typeface="Roboto"/>
                <a:cs typeface="Roboto"/>
                <a:sym typeface="Roboto"/>
              </a:rPr>
              <a:t> </a:t>
            </a:r>
            <a:r>
              <a:rPr lang="pt-BR" sz="2000">
                <a:solidFill>
                  <a:srgbClr val="000000"/>
                </a:solidFill>
                <a:latin typeface="Roboto"/>
                <a:ea typeface="Roboto"/>
                <a:cs typeface="Roboto"/>
                <a:sym typeface="Roboto"/>
              </a:rPr>
              <a:t>União é parte legítima para requerer a execução de </a:t>
            </a:r>
            <a:r>
              <a:rPr i="1" lang="pt-BR" sz="2000">
                <a:solidFill>
                  <a:srgbClr val="000000"/>
                </a:solidFill>
                <a:latin typeface="Roboto"/>
                <a:ea typeface="Roboto"/>
                <a:cs typeface="Roboto"/>
                <a:sym typeface="Roboto"/>
              </a:rPr>
              <a:t>astreintes</a:t>
            </a:r>
            <a:r>
              <a:rPr lang="pt-BR" sz="2000">
                <a:solidFill>
                  <a:srgbClr val="000000"/>
                </a:solidFill>
                <a:latin typeface="Roboto"/>
                <a:ea typeface="Roboto"/>
                <a:cs typeface="Roboto"/>
                <a:sym typeface="Roboto"/>
              </a:rPr>
              <a:t>, fixada por descumprimento de ordem judicial no âmbito da Justiça Eleitoral.</a:t>
            </a:r>
            <a:endParaRPr sz="2000">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3"/>
          <p:cNvSpPr txBox="1"/>
          <p:nvPr>
            <p:ph idx="1" type="body"/>
          </p:nvPr>
        </p:nvSpPr>
        <p:spPr>
          <a:xfrm>
            <a:off x="727650" y="1457325"/>
            <a:ext cx="7688700" cy="2850356"/>
          </a:xfrm>
          <a:prstGeom prst="rect">
            <a:avLst/>
          </a:prstGeom>
          <a:noFill/>
          <a:ln>
            <a:noFill/>
          </a:ln>
        </p:spPr>
        <p:txBody>
          <a:bodyPr anchorCtr="0" anchor="t" bIns="91425" lIns="91425" spcFirstLastPara="1" rIns="91425" wrap="square" tIns="91425">
            <a:noAutofit/>
          </a:bodyPr>
          <a:lstStyle/>
          <a:p>
            <a:pPr indent="0" lvl="0" marL="0" rtl="0" algn="l">
              <a:lnSpc>
                <a:spcPct val="114000"/>
              </a:lnSpc>
              <a:spcBef>
                <a:spcPts val="0"/>
              </a:spcBef>
              <a:spcAft>
                <a:spcPts val="0"/>
              </a:spcAft>
              <a:buSzPts val="1300"/>
              <a:buNone/>
            </a:pPr>
            <a:r>
              <a:rPr lang="pt-BR" sz="1800">
                <a:solidFill>
                  <a:schemeClr val="dk2"/>
                </a:solidFill>
                <a:latin typeface="Roboto"/>
                <a:ea typeface="Roboto"/>
                <a:cs typeface="Roboto"/>
                <a:sym typeface="Roboto"/>
              </a:rPr>
              <a:t>De acordo com art. 1° da Portaria MF n° 75/2002, somente podem ser encaminhados para inscrição pela PGFN créditos com valor consolidado de no mínimo R$ 1.000,00 (um mil reais). Para se alcançar o valor mínimo, o órgão de origem poderá reunir créditos da mesma natureza e de um mesmo devedor. </a:t>
            </a:r>
            <a:endParaRPr/>
          </a:p>
          <a:p>
            <a:pPr indent="0" lvl="0" marL="0" rtl="0" algn="l">
              <a:lnSpc>
                <a:spcPct val="114000"/>
              </a:lnSpc>
              <a:spcBef>
                <a:spcPts val="0"/>
              </a:spcBef>
              <a:spcAft>
                <a:spcPts val="0"/>
              </a:spcAft>
              <a:buSzPts val="1300"/>
              <a:buNone/>
            </a:pPr>
            <a:r>
              <a:t/>
            </a:r>
            <a:endParaRPr sz="1800">
              <a:solidFill>
                <a:schemeClr val="dk2"/>
              </a:solidFill>
              <a:latin typeface="Roboto"/>
              <a:ea typeface="Roboto"/>
              <a:cs typeface="Roboto"/>
              <a:sym typeface="Roboto"/>
            </a:endParaRPr>
          </a:p>
          <a:p>
            <a:pPr indent="0" lvl="0" marL="0" rtl="0" algn="l">
              <a:lnSpc>
                <a:spcPct val="150000"/>
              </a:lnSpc>
              <a:spcBef>
                <a:spcPts val="0"/>
              </a:spcBef>
              <a:spcAft>
                <a:spcPts val="0"/>
              </a:spcAft>
              <a:buSzPts val="1300"/>
              <a:buNone/>
            </a:pPr>
            <a:r>
              <a:rPr lang="pt-BR" sz="1800">
                <a:solidFill>
                  <a:schemeClr val="dk2"/>
                </a:solidFill>
                <a:latin typeface="Roboto"/>
                <a:ea typeface="Roboto"/>
                <a:cs typeface="Roboto"/>
                <a:sym typeface="Roboto"/>
              </a:rPr>
              <a:t>** Atualmente, o menor valor estabelecido pela PGFN para </a:t>
            </a:r>
            <a:r>
              <a:rPr b="1" lang="pt-BR" sz="1800" u="sng">
                <a:solidFill>
                  <a:schemeClr val="dk2"/>
                </a:solidFill>
                <a:latin typeface="Roboto"/>
                <a:ea typeface="Roboto"/>
                <a:cs typeface="Roboto"/>
                <a:sym typeface="Roboto"/>
              </a:rPr>
              <a:t>início de execuções</a:t>
            </a:r>
            <a:r>
              <a:rPr lang="pt-BR" sz="1800">
                <a:solidFill>
                  <a:schemeClr val="dk2"/>
                </a:solidFill>
                <a:latin typeface="Roboto"/>
                <a:ea typeface="Roboto"/>
                <a:cs typeface="Roboto"/>
                <a:sym typeface="Roboto"/>
              </a:rPr>
              <a:t> é de 20 mil reais.</a:t>
            </a:r>
            <a:endParaRPr/>
          </a:p>
          <a:p>
            <a:pPr indent="0" lvl="0" marL="0" rtl="0" algn="l">
              <a:lnSpc>
                <a:spcPct val="150000"/>
              </a:lnSpc>
              <a:spcBef>
                <a:spcPts val="0"/>
              </a:spcBef>
              <a:spcAft>
                <a:spcPts val="0"/>
              </a:spcAft>
              <a:buSzPts val="1300"/>
              <a:buNone/>
            </a:pPr>
            <a:r>
              <a:rPr lang="pt-BR" sz="1800">
                <a:solidFill>
                  <a:schemeClr val="dk2"/>
                </a:solidFill>
                <a:latin typeface="Roboto"/>
                <a:ea typeface="Roboto"/>
                <a:cs typeface="Roboto"/>
                <a:sym typeface="Roboto"/>
              </a:rPr>
              <a:t>A Resolução TSE 23709 </a:t>
            </a:r>
            <a:endParaRPr sz="1800">
              <a:solidFill>
                <a:schemeClr val="dk2"/>
              </a:solidFill>
              <a:latin typeface="Roboto"/>
              <a:ea typeface="Roboto"/>
              <a:cs typeface="Roboto"/>
              <a:sym typeface="Roboto"/>
            </a:endParaRPr>
          </a:p>
        </p:txBody>
      </p:sp>
      <p:sp>
        <p:nvSpPr>
          <p:cNvPr id="439" name="Google Shape;439;p63"/>
          <p:cNvSpPr txBox="1"/>
          <p:nvPr>
            <p:ph type="title"/>
          </p:nvPr>
        </p:nvSpPr>
        <p:spPr>
          <a:xfrm>
            <a:off x="473413" y="659243"/>
            <a:ext cx="7942937"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E SE OS VALORES FOREM BAIXOS?</a:t>
            </a:r>
            <a:endParaRPr sz="2500">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4"/>
          <p:cNvSpPr txBox="1"/>
          <p:nvPr>
            <p:ph idx="1" type="body"/>
          </p:nvPr>
        </p:nvSpPr>
        <p:spPr>
          <a:xfrm>
            <a:off x="727650" y="1457325"/>
            <a:ext cx="7688700" cy="2850356"/>
          </a:xfrm>
          <a:prstGeom prst="rect">
            <a:avLst/>
          </a:prstGeom>
          <a:noFill/>
          <a:ln>
            <a:noFill/>
          </a:ln>
        </p:spPr>
        <p:txBody>
          <a:bodyPr anchorCtr="0" anchor="t" bIns="91425" lIns="91425" spcFirstLastPara="1" rIns="91425" wrap="square" tIns="91425">
            <a:noAutofit/>
          </a:bodyPr>
          <a:lstStyle/>
          <a:p>
            <a:pPr indent="-285750" lvl="0" marL="285750" rtl="0" algn="l">
              <a:lnSpc>
                <a:spcPct val="150000"/>
              </a:lnSpc>
              <a:spcBef>
                <a:spcPts val="0"/>
              </a:spcBef>
              <a:spcAft>
                <a:spcPts val="0"/>
              </a:spcAft>
              <a:buSzPts val="1300"/>
              <a:buChar char="●"/>
            </a:pPr>
            <a:r>
              <a:rPr lang="pt-BR" sz="1800">
                <a:solidFill>
                  <a:schemeClr val="dk2"/>
                </a:solidFill>
                <a:latin typeface="Roboto"/>
                <a:ea typeface="Roboto"/>
                <a:cs typeface="Roboto"/>
                <a:sym typeface="Roboto"/>
              </a:rPr>
              <a:t>A Resolução TSE 23709 utiliza como base os valores da Portaria MF 75/2022 e indica que outro instrumento pode substituí-la. </a:t>
            </a:r>
            <a:endParaRPr/>
          </a:p>
          <a:p>
            <a:pPr indent="0" lvl="0" marL="0" rtl="0" algn="l">
              <a:lnSpc>
                <a:spcPct val="150000"/>
              </a:lnSpc>
              <a:spcBef>
                <a:spcPts val="0"/>
              </a:spcBef>
              <a:spcAft>
                <a:spcPts val="0"/>
              </a:spcAft>
              <a:buSzPts val="1300"/>
              <a:buNone/>
            </a:pPr>
            <a:r>
              <a:t/>
            </a:r>
            <a:endParaRPr sz="1800">
              <a:solidFill>
                <a:schemeClr val="dk2"/>
              </a:solidFill>
              <a:latin typeface="Roboto"/>
              <a:ea typeface="Roboto"/>
              <a:cs typeface="Roboto"/>
              <a:sym typeface="Roboto"/>
            </a:endParaRPr>
          </a:p>
          <a:p>
            <a:pPr indent="-285750" lvl="0" marL="285750" rtl="0" algn="l">
              <a:lnSpc>
                <a:spcPct val="150000"/>
              </a:lnSpc>
              <a:spcBef>
                <a:spcPts val="0"/>
              </a:spcBef>
              <a:spcAft>
                <a:spcPts val="0"/>
              </a:spcAft>
              <a:buSzPts val="1300"/>
              <a:buChar char="●"/>
            </a:pPr>
            <a:r>
              <a:rPr lang="pt-BR" sz="1800">
                <a:solidFill>
                  <a:schemeClr val="dk2"/>
                </a:solidFill>
                <a:latin typeface="Roboto"/>
                <a:ea typeface="Roboto"/>
                <a:cs typeface="Roboto"/>
                <a:sym typeface="Roboto"/>
              </a:rPr>
              <a:t>Portaria AGU 90/2023 dispõe de modo ligeiramente diferente:</a:t>
            </a:r>
            <a:endParaRPr/>
          </a:p>
          <a:p>
            <a:pPr indent="-203200" lvl="0" marL="285750" rtl="0" algn="l">
              <a:lnSpc>
                <a:spcPct val="150000"/>
              </a:lnSpc>
              <a:spcBef>
                <a:spcPts val="0"/>
              </a:spcBef>
              <a:spcAft>
                <a:spcPts val="0"/>
              </a:spcAft>
              <a:buSzPts val="1300"/>
              <a:buNone/>
            </a:pPr>
            <a:r>
              <a:t/>
            </a:r>
            <a:endParaRPr sz="1800">
              <a:solidFill>
                <a:schemeClr val="dk2"/>
              </a:solidFill>
              <a:latin typeface="Roboto"/>
              <a:ea typeface="Roboto"/>
              <a:cs typeface="Roboto"/>
              <a:sym typeface="Roboto"/>
            </a:endParaRPr>
          </a:p>
          <a:p>
            <a:pPr indent="0" lvl="0" marL="0" rtl="0" algn="l">
              <a:lnSpc>
                <a:spcPct val="150000"/>
              </a:lnSpc>
              <a:spcBef>
                <a:spcPts val="0"/>
              </a:spcBef>
              <a:spcAft>
                <a:spcPts val="0"/>
              </a:spcAft>
              <a:buSzPts val="1300"/>
              <a:buNone/>
            </a:pPr>
            <a:r>
              <a:rPr lang="pt-BR" sz="1800">
                <a:solidFill>
                  <a:schemeClr val="dk2"/>
                </a:solidFill>
                <a:latin typeface="Roboto"/>
                <a:ea typeface="Roboto"/>
                <a:cs typeface="Roboto"/>
                <a:sym typeface="Roboto"/>
              </a:rPr>
              <a:t>** Recomenda-se a leitura para compreender o que esperar da manifestação da AGU.</a:t>
            </a:r>
            <a:endParaRPr/>
          </a:p>
          <a:p>
            <a:pPr indent="0" lvl="0" marL="0" rtl="0" algn="l">
              <a:lnSpc>
                <a:spcPct val="150000"/>
              </a:lnSpc>
              <a:spcBef>
                <a:spcPts val="0"/>
              </a:spcBef>
              <a:spcAft>
                <a:spcPts val="0"/>
              </a:spcAft>
              <a:buSzPts val="1300"/>
              <a:buNone/>
            </a:pPr>
            <a:r>
              <a:t/>
            </a:r>
            <a:endParaRPr sz="1800">
              <a:solidFill>
                <a:schemeClr val="dk2"/>
              </a:solidFill>
              <a:latin typeface="Roboto"/>
              <a:ea typeface="Roboto"/>
              <a:cs typeface="Roboto"/>
              <a:sym typeface="Roboto"/>
            </a:endParaRPr>
          </a:p>
        </p:txBody>
      </p:sp>
      <p:sp>
        <p:nvSpPr>
          <p:cNvPr id="445" name="Google Shape;445;p64"/>
          <p:cNvSpPr txBox="1"/>
          <p:nvPr>
            <p:ph type="title"/>
          </p:nvPr>
        </p:nvSpPr>
        <p:spPr>
          <a:xfrm>
            <a:off x="473413" y="659243"/>
            <a:ext cx="7942937"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E SE OS VALORES FOREM BAIXOS?</a:t>
            </a:r>
            <a:endParaRPr sz="2500">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5"/>
          <p:cNvSpPr txBox="1"/>
          <p:nvPr>
            <p:ph idx="1" type="body"/>
          </p:nvPr>
        </p:nvSpPr>
        <p:spPr>
          <a:xfrm>
            <a:off x="727650" y="1642945"/>
            <a:ext cx="7688700" cy="2664735"/>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b="0" i="0" lang="pt-BR" sz="2200">
                <a:solidFill>
                  <a:srgbClr val="333333"/>
                </a:solidFill>
                <a:latin typeface="Roboto"/>
                <a:ea typeface="Roboto"/>
                <a:cs typeface="Roboto"/>
                <a:sym typeface="Roboto"/>
              </a:rPr>
              <a:t>Art. 7º Fica dispensada a </a:t>
            </a:r>
            <a:r>
              <a:rPr b="1" i="0" lang="pt-BR" sz="2200">
                <a:solidFill>
                  <a:srgbClr val="FF0000"/>
                </a:solidFill>
                <a:latin typeface="Roboto"/>
                <a:ea typeface="Roboto"/>
                <a:cs typeface="Roboto"/>
                <a:sym typeface="Roboto"/>
              </a:rPr>
              <a:t>inscrição em dívida ativa </a:t>
            </a:r>
            <a:r>
              <a:rPr b="0" i="0" lang="pt-BR" sz="2200">
                <a:solidFill>
                  <a:srgbClr val="333333"/>
                </a:solidFill>
                <a:latin typeface="Roboto"/>
                <a:ea typeface="Roboto"/>
                <a:cs typeface="Roboto"/>
                <a:sym typeface="Roboto"/>
              </a:rPr>
              <a:t>pela Procuradoria-Geral Federal quando:</a:t>
            </a:r>
            <a:endParaRPr/>
          </a:p>
          <a:p>
            <a:pPr indent="0" lvl="0" marL="146050" rtl="0" algn="l">
              <a:lnSpc>
                <a:spcPct val="115000"/>
              </a:lnSpc>
              <a:spcBef>
                <a:spcPts val="0"/>
              </a:spcBef>
              <a:spcAft>
                <a:spcPts val="0"/>
              </a:spcAft>
              <a:buSzPts val="1300"/>
              <a:buNone/>
            </a:pPr>
            <a:r>
              <a:rPr b="0" i="0" lang="pt-BR" sz="2200">
                <a:solidFill>
                  <a:srgbClr val="333333"/>
                </a:solidFill>
                <a:latin typeface="Roboto"/>
                <a:ea typeface="Roboto"/>
                <a:cs typeface="Roboto"/>
                <a:sym typeface="Roboto"/>
              </a:rPr>
              <a:t>II - o crédito, individualmente, não atingir o valor mínimo de R$100,00 (cem reais); e</a:t>
            </a:r>
            <a:endParaRPr/>
          </a:p>
          <a:p>
            <a:pPr indent="0" lvl="0" marL="146050" rtl="0" algn="l">
              <a:lnSpc>
                <a:spcPct val="115000"/>
              </a:lnSpc>
              <a:spcBef>
                <a:spcPts val="0"/>
              </a:spcBef>
              <a:spcAft>
                <a:spcPts val="0"/>
              </a:spcAft>
              <a:buSzPts val="1300"/>
              <a:buNone/>
            </a:pPr>
            <a:r>
              <a:rPr b="0" i="0" lang="pt-BR" sz="2200">
                <a:solidFill>
                  <a:srgbClr val="333333"/>
                </a:solidFill>
                <a:latin typeface="Roboto"/>
                <a:ea typeface="Roboto"/>
                <a:cs typeface="Roboto"/>
                <a:sym typeface="Roboto"/>
              </a:rPr>
              <a:t>III - o valor consolidado dos créditos, relativos a um mesmo devedor, for igual ou inferior a R$ 1.000,00 (mil reais).</a:t>
            </a:r>
            <a:endParaRPr/>
          </a:p>
          <a:p>
            <a:pPr indent="0" lvl="0" marL="0" rtl="0" algn="l">
              <a:lnSpc>
                <a:spcPct val="150000"/>
              </a:lnSpc>
              <a:spcBef>
                <a:spcPts val="0"/>
              </a:spcBef>
              <a:spcAft>
                <a:spcPts val="0"/>
              </a:spcAft>
              <a:buSzPts val="1300"/>
              <a:buNone/>
            </a:pPr>
            <a:r>
              <a:t/>
            </a:r>
            <a:endParaRPr sz="1800">
              <a:solidFill>
                <a:schemeClr val="dk2"/>
              </a:solidFill>
              <a:latin typeface="Roboto"/>
              <a:ea typeface="Roboto"/>
              <a:cs typeface="Roboto"/>
              <a:sym typeface="Roboto"/>
            </a:endParaRPr>
          </a:p>
        </p:txBody>
      </p:sp>
      <p:sp>
        <p:nvSpPr>
          <p:cNvPr id="451" name="Google Shape;451;p65"/>
          <p:cNvSpPr txBox="1"/>
          <p:nvPr>
            <p:ph type="title"/>
          </p:nvPr>
        </p:nvSpPr>
        <p:spPr>
          <a:xfrm>
            <a:off x="473413" y="659243"/>
            <a:ext cx="7942937"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E SE OS VALORES FOREM BAIXOS?</a:t>
            </a:r>
            <a:endParaRPr sz="2500">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6"/>
          <p:cNvSpPr txBox="1"/>
          <p:nvPr>
            <p:ph idx="1" type="body"/>
          </p:nvPr>
        </p:nvSpPr>
        <p:spPr>
          <a:xfrm>
            <a:off x="623571" y="706244"/>
            <a:ext cx="8356878" cy="3925230"/>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b="0" i="0" lang="pt-BR" sz="2200">
                <a:solidFill>
                  <a:srgbClr val="333333"/>
                </a:solidFill>
                <a:latin typeface="Roboto"/>
                <a:ea typeface="Roboto"/>
                <a:cs typeface="Roboto"/>
                <a:sym typeface="Roboto"/>
              </a:rPr>
              <a:t>Art. 3º O ajuizamento de ações de cobrança para recuperação de créditos da União, e de execuções fiscais e ações de cobrança para recuperação de créditos das autarquias e fundações públicas federais </a:t>
            </a:r>
            <a:r>
              <a:rPr b="1" i="0" lang="pt-BR" sz="2200">
                <a:solidFill>
                  <a:srgbClr val="333333"/>
                </a:solidFill>
                <a:latin typeface="Roboto"/>
                <a:ea typeface="Roboto"/>
                <a:cs typeface="Roboto"/>
                <a:sym typeface="Roboto"/>
              </a:rPr>
              <a:t>levará em consideração a existência de informações sobre bens, direitos ou atividade econômica do devedor ou corresponsável, desde que sejam úteis à satisfação integral ou parcial do valor a ser cobrado</a:t>
            </a:r>
            <a:r>
              <a:rPr b="0" i="0" lang="pt-BR" sz="2200">
                <a:solidFill>
                  <a:srgbClr val="333333"/>
                </a:solidFill>
                <a:latin typeface="Roboto"/>
                <a:ea typeface="Roboto"/>
                <a:cs typeface="Roboto"/>
                <a:sym typeface="Roboto"/>
              </a:rPr>
              <a:t>.</a:t>
            </a:r>
            <a:endParaRPr/>
          </a:p>
          <a:p>
            <a:pPr indent="0" lvl="0" marL="146050" rtl="0" algn="l">
              <a:lnSpc>
                <a:spcPct val="115000"/>
              </a:lnSpc>
              <a:spcBef>
                <a:spcPts val="0"/>
              </a:spcBef>
              <a:spcAft>
                <a:spcPts val="0"/>
              </a:spcAft>
              <a:buSzPts val="1300"/>
              <a:buNone/>
            </a:pPr>
            <a:r>
              <a:t/>
            </a:r>
            <a:endParaRPr b="0" i="0" sz="2200">
              <a:solidFill>
                <a:srgbClr val="333333"/>
              </a:solidFill>
              <a:latin typeface="Roboto"/>
              <a:ea typeface="Roboto"/>
              <a:cs typeface="Roboto"/>
              <a:sym typeface="Roboto"/>
            </a:endParaRPr>
          </a:p>
          <a:p>
            <a:pPr indent="0" lvl="0" marL="146050" rtl="0" algn="l">
              <a:lnSpc>
                <a:spcPct val="115000"/>
              </a:lnSpc>
              <a:spcBef>
                <a:spcPts val="0"/>
              </a:spcBef>
              <a:spcAft>
                <a:spcPts val="0"/>
              </a:spcAft>
              <a:buSzPts val="1300"/>
              <a:buNone/>
            </a:pPr>
            <a:r>
              <a:rPr b="1" i="0" lang="pt-BR" sz="2200">
                <a:solidFill>
                  <a:srgbClr val="FF0000"/>
                </a:solidFill>
                <a:latin typeface="Roboto"/>
                <a:ea typeface="Roboto"/>
                <a:cs typeface="Roboto"/>
                <a:sym typeface="Roboto"/>
              </a:rPr>
              <a:t>§ 4º O não ajuizamento de ação nos termos deste artigo fica condicionado à adoção de medida extrajudicial de cobrança.</a:t>
            </a:r>
            <a:endParaRPr b="1" sz="2200">
              <a:solidFill>
                <a:srgbClr val="FF0000"/>
              </a:solidFill>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7"/>
          <p:cNvSpPr txBox="1"/>
          <p:nvPr>
            <p:ph idx="1" type="body"/>
          </p:nvPr>
        </p:nvSpPr>
        <p:spPr>
          <a:xfrm>
            <a:off x="230459" y="654204"/>
            <a:ext cx="8593873" cy="2664735"/>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b="0" i="0" lang="pt-BR" sz="2200">
                <a:solidFill>
                  <a:srgbClr val="333333"/>
                </a:solidFill>
                <a:latin typeface="Roboto"/>
                <a:ea typeface="Roboto"/>
                <a:cs typeface="Roboto"/>
                <a:sym typeface="Roboto"/>
              </a:rPr>
              <a:t>Art. 4º Sem prejuízo do disposto no art. 3º, fica autorizado o não ajuizamento de ações judiciais para cobrança dos créditos referidos nesta Portaria Normativa quando:</a:t>
            </a:r>
            <a:endParaRPr/>
          </a:p>
          <a:p>
            <a:pPr indent="0" lvl="0" marL="146050" rtl="0" algn="l">
              <a:lnSpc>
                <a:spcPct val="115000"/>
              </a:lnSpc>
              <a:spcBef>
                <a:spcPts val="0"/>
              </a:spcBef>
              <a:spcAft>
                <a:spcPts val="0"/>
              </a:spcAft>
              <a:buSzPts val="1300"/>
              <a:buNone/>
            </a:pPr>
            <a:r>
              <a:rPr b="0" i="0" lang="pt-BR" sz="2200">
                <a:solidFill>
                  <a:srgbClr val="333333"/>
                </a:solidFill>
                <a:latin typeface="Roboto"/>
                <a:ea typeface="Roboto"/>
                <a:cs typeface="Roboto"/>
                <a:sym typeface="Roboto"/>
              </a:rPr>
              <a:t>I - o </a:t>
            </a:r>
            <a:r>
              <a:rPr b="1" i="0" lang="pt-BR" sz="2200">
                <a:solidFill>
                  <a:srgbClr val="333333"/>
                </a:solidFill>
                <a:latin typeface="Roboto"/>
                <a:ea typeface="Roboto"/>
                <a:cs typeface="Roboto"/>
                <a:sym typeface="Roboto"/>
              </a:rPr>
              <a:t>valor total atualizado dos créditos da União relativos a um mesmo devedor</a:t>
            </a:r>
            <a:r>
              <a:rPr b="0" i="0" lang="pt-BR" sz="2200">
                <a:solidFill>
                  <a:srgbClr val="333333"/>
                </a:solidFill>
                <a:latin typeface="Roboto"/>
                <a:ea typeface="Roboto"/>
                <a:cs typeface="Roboto"/>
                <a:sym typeface="Roboto"/>
              </a:rPr>
              <a:t>, cobrados pela Procuradoria-Geral da União, for igual ou inferior a R$ </a:t>
            </a:r>
            <a:r>
              <a:rPr b="1" i="0" lang="pt-BR" sz="2200">
                <a:solidFill>
                  <a:srgbClr val="333333"/>
                </a:solidFill>
                <a:latin typeface="Roboto"/>
                <a:ea typeface="Roboto"/>
                <a:cs typeface="Roboto"/>
                <a:sym typeface="Roboto"/>
              </a:rPr>
              <a:t>20.000,00</a:t>
            </a:r>
            <a:r>
              <a:rPr b="0" i="0" lang="pt-BR" sz="2200">
                <a:solidFill>
                  <a:srgbClr val="333333"/>
                </a:solidFill>
                <a:latin typeface="Roboto"/>
                <a:ea typeface="Roboto"/>
                <a:cs typeface="Roboto"/>
                <a:sym typeface="Roboto"/>
              </a:rPr>
              <a:t> (vinte mil reais);</a:t>
            </a:r>
            <a:endParaRPr/>
          </a:p>
          <a:p>
            <a:pPr indent="0" lvl="0" marL="146050" rtl="0" algn="l">
              <a:lnSpc>
                <a:spcPct val="115000"/>
              </a:lnSpc>
              <a:spcBef>
                <a:spcPts val="0"/>
              </a:spcBef>
              <a:spcAft>
                <a:spcPts val="0"/>
              </a:spcAft>
              <a:buSzPts val="1300"/>
              <a:buNone/>
            </a:pPr>
            <a:r>
              <a:rPr b="0" i="0" lang="pt-BR" sz="2200">
                <a:solidFill>
                  <a:srgbClr val="333333"/>
                </a:solidFill>
                <a:latin typeface="Roboto"/>
                <a:ea typeface="Roboto"/>
                <a:cs typeface="Roboto"/>
                <a:sym typeface="Roboto"/>
              </a:rPr>
              <a:t>II - o </a:t>
            </a:r>
            <a:r>
              <a:rPr b="1" i="0" lang="pt-BR" sz="2200">
                <a:solidFill>
                  <a:srgbClr val="333333"/>
                </a:solidFill>
                <a:latin typeface="Roboto"/>
                <a:ea typeface="Roboto"/>
                <a:cs typeface="Roboto"/>
                <a:sym typeface="Roboto"/>
              </a:rPr>
              <a:t>valor total atualizado dos créditos inscritos em dívida ativa, exigíveis e pendentes de ajuizamento</a:t>
            </a:r>
            <a:r>
              <a:rPr b="0" i="0" lang="pt-BR" sz="2200">
                <a:solidFill>
                  <a:srgbClr val="333333"/>
                </a:solidFill>
                <a:latin typeface="Roboto"/>
                <a:ea typeface="Roboto"/>
                <a:cs typeface="Roboto"/>
                <a:sym typeface="Roboto"/>
              </a:rPr>
              <a:t>, de autarquia ou fundação pública federal credora, cobrados pela Procuradoria-Geral Federal, consolidados e devidos por um mesmo devedor, </a:t>
            </a:r>
            <a:r>
              <a:rPr b="1" i="0" lang="pt-BR" sz="2200">
                <a:solidFill>
                  <a:srgbClr val="333333"/>
                </a:solidFill>
                <a:latin typeface="Roboto"/>
                <a:ea typeface="Roboto"/>
                <a:cs typeface="Roboto"/>
                <a:sym typeface="Roboto"/>
              </a:rPr>
              <a:t>for igual ou inferior a R$ 20.000,00 (vinte mil reais).</a:t>
            </a:r>
            <a:endParaRPr/>
          </a:p>
          <a:p>
            <a:pPr indent="0" lvl="0" marL="146050" rtl="0" algn="l">
              <a:lnSpc>
                <a:spcPct val="115000"/>
              </a:lnSpc>
              <a:spcBef>
                <a:spcPts val="0"/>
              </a:spcBef>
              <a:spcAft>
                <a:spcPts val="0"/>
              </a:spcAft>
              <a:buSzPts val="1300"/>
              <a:buNone/>
            </a:pPr>
            <a:r>
              <a:t/>
            </a:r>
            <a:endParaRPr sz="2200">
              <a:solidFill>
                <a:schemeClr val="dk2"/>
              </a:solidFill>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8"/>
          <p:cNvSpPr txBox="1"/>
          <p:nvPr>
            <p:ph idx="1" type="body"/>
          </p:nvPr>
        </p:nvSpPr>
        <p:spPr>
          <a:xfrm>
            <a:off x="727650" y="1582365"/>
            <a:ext cx="7688700" cy="2725315"/>
          </a:xfrm>
          <a:prstGeom prst="rect">
            <a:avLst/>
          </a:prstGeom>
          <a:noFill/>
          <a:ln>
            <a:noFill/>
          </a:ln>
        </p:spPr>
        <p:txBody>
          <a:bodyPr anchorCtr="0" anchor="t" bIns="91425" lIns="91425" spcFirstLastPara="1" rIns="91425" wrap="square" tIns="91425">
            <a:noAutofit/>
          </a:bodyPr>
          <a:lstStyle/>
          <a:p>
            <a:pPr indent="-82550" lvl="0" marL="0" rtl="0" algn="l">
              <a:lnSpc>
                <a:spcPct val="114000"/>
              </a:lnSpc>
              <a:spcBef>
                <a:spcPts val="0"/>
              </a:spcBef>
              <a:spcAft>
                <a:spcPts val="0"/>
              </a:spcAft>
              <a:buSzPts val="1300"/>
              <a:buChar char="●"/>
            </a:pPr>
            <a:r>
              <a:rPr lang="pt-BR" sz="2000">
                <a:solidFill>
                  <a:schemeClr val="dk2"/>
                </a:solidFill>
                <a:latin typeface="Roboto"/>
                <a:ea typeface="Roboto"/>
                <a:cs typeface="Roboto"/>
                <a:sym typeface="Roboto"/>
              </a:rPr>
              <a:t> Sendo os valores sujeitos à cobrança inferiores aos estabelecidos em ato do Executivo (Portaria MF nº 75/2012 ou Portaria AGU n.º 90/2023) </a:t>
            </a:r>
            <a:r>
              <a:rPr b="1" lang="pt-BR" sz="2000">
                <a:solidFill>
                  <a:schemeClr val="dk2"/>
                </a:solidFill>
                <a:latin typeface="Roboto"/>
                <a:ea typeface="Roboto"/>
                <a:cs typeface="Roboto"/>
                <a:sym typeface="Roboto"/>
              </a:rPr>
              <a:t>intimar imediatamente o Ministério Público Eleitoral para ingressar com o respectivo cumprimento de sentença</a:t>
            </a:r>
            <a:r>
              <a:rPr lang="pt-BR" sz="2000">
                <a:solidFill>
                  <a:schemeClr val="dk2"/>
                </a:solidFill>
                <a:latin typeface="Roboto"/>
                <a:ea typeface="Roboto"/>
                <a:cs typeface="Roboto"/>
                <a:sym typeface="Roboto"/>
              </a:rPr>
              <a:t>, no prazo de 30 (trinta) dias.</a:t>
            </a:r>
            <a:endParaRPr/>
          </a:p>
          <a:p>
            <a:pPr indent="0" lvl="0" marL="0" rtl="0" algn="l">
              <a:lnSpc>
                <a:spcPct val="114000"/>
              </a:lnSpc>
              <a:spcBef>
                <a:spcPts val="0"/>
              </a:spcBef>
              <a:spcAft>
                <a:spcPts val="0"/>
              </a:spcAft>
              <a:buSzPts val="1300"/>
              <a:buNone/>
            </a:pPr>
            <a:r>
              <a:t/>
            </a:r>
            <a:endParaRPr sz="2000">
              <a:solidFill>
                <a:schemeClr val="dk2"/>
              </a:solidFill>
              <a:latin typeface="Roboto"/>
              <a:ea typeface="Roboto"/>
              <a:cs typeface="Roboto"/>
              <a:sym typeface="Roboto"/>
            </a:endParaRPr>
          </a:p>
          <a:p>
            <a:pPr indent="-82550" lvl="0" marL="0" rtl="0" algn="l">
              <a:lnSpc>
                <a:spcPct val="114000"/>
              </a:lnSpc>
              <a:spcBef>
                <a:spcPts val="0"/>
              </a:spcBef>
              <a:spcAft>
                <a:spcPts val="0"/>
              </a:spcAft>
              <a:buSzPts val="1300"/>
              <a:buChar char="●"/>
            </a:pPr>
            <a:r>
              <a:rPr lang="pt-BR" sz="2000">
                <a:solidFill>
                  <a:schemeClr val="dk2"/>
                </a:solidFill>
                <a:latin typeface="Roboto"/>
                <a:ea typeface="Roboto"/>
                <a:cs typeface="Roboto"/>
                <a:sym typeface="Roboto"/>
              </a:rPr>
              <a:t> Sequência: certificar – elaborar ato de comunicação – intimar.</a:t>
            </a:r>
            <a:endParaRPr sz="2000">
              <a:solidFill>
                <a:schemeClr val="dk2"/>
              </a:solidFill>
              <a:latin typeface="Roboto"/>
              <a:ea typeface="Roboto"/>
              <a:cs typeface="Roboto"/>
              <a:sym typeface="Roboto"/>
            </a:endParaRPr>
          </a:p>
        </p:txBody>
      </p:sp>
      <p:sp>
        <p:nvSpPr>
          <p:cNvPr id="467" name="Google Shape;467;p68"/>
          <p:cNvSpPr txBox="1"/>
          <p:nvPr>
            <p:ph type="title"/>
          </p:nvPr>
        </p:nvSpPr>
        <p:spPr>
          <a:xfrm>
            <a:off x="473413" y="659243"/>
            <a:ext cx="7942937"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E SE OS VALORES FOREM BAIXOS?</a:t>
            </a:r>
            <a:endParaRPr sz="2500">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9"/>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rmAutofit fontScale="85000" lnSpcReduction="10000"/>
          </a:bodyPr>
          <a:lstStyle/>
          <a:p>
            <a:pPr indent="0" lvl="8" marL="0" rtl="0" algn="just">
              <a:lnSpc>
                <a:spcPct val="100000"/>
              </a:lnSpc>
              <a:spcBef>
                <a:spcPts val="0"/>
              </a:spcBef>
              <a:spcAft>
                <a:spcPts val="0"/>
              </a:spcAft>
              <a:buSzPct val="51764"/>
              <a:buNone/>
            </a:pPr>
            <a:r>
              <a:rPr lang="pt-BR" sz="2500">
                <a:solidFill>
                  <a:srgbClr val="000000"/>
                </a:solidFill>
                <a:latin typeface="Roboto"/>
                <a:ea typeface="Roboto"/>
                <a:cs typeface="Roboto"/>
                <a:sym typeface="Roboto"/>
              </a:rPr>
              <a:t>A União ou MPE deve ser intimado, como 3º interessado (ou polo ativo, se o TRE indicar que a evolução da classe ocorre logo após intimação para pagamento pós trânsito em julgado), para indicar se vai prosseguir no feito. </a:t>
            </a:r>
            <a:endParaRPr/>
          </a:p>
          <a:p>
            <a:pPr indent="0" lvl="8" marL="0" rtl="0" algn="just">
              <a:lnSpc>
                <a:spcPct val="100000"/>
              </a:lnSpc>
              <a:spcBef>
                <a:spcPts val="0"/>
              </a:spcBef>
              <a:spcAft>
                <a:spcPts val="0"/>
              </a:spcAft>
              <a:buSzPct val="51764"/>
              <a:buNone/>
            </a:pPr>
            <a:r>
              <a:t/>
            </a:r>
            <a:endParaRPr sz="2500">
              <a:solidFill>
                <a:srgbClr val="000000"/>
              </a:solidFill>
              <a:latin typeface="Roboto"/>
              <a:ea typeface="Roboto"/>
              <a:cs typeface="Roboto"/>
              <a:sym typeface="Roboto"/>
            </a:endParaRPr>
          </a:p>
          <a:p>
            <a:pPr indent="0" lvl="8" marL="0" rtl="0" algn="just">
              <a:lnSpc>
                <a:spcPct val="100000"/>
              </a:lnSpc>
              <a:spcBef>
                <a:spcPts val="0"/>
              </a:spcBef>
              <a:spcAft>
                <a:spcPts val="0"/>
              </a:spcAft>
              <a:buSzPct val="51764"/>
              <a:buNone/>
            </a:pPr>
            <a:r>
              <a:rPr lang="pt-BR" sz="2500">
                <a:solidFill>
                  <a:srgbClr val="000000"/>
                </a:solidFill>
                <a:latin typeface="Roboto"/>
                <a:ea typeface="Roboto"/>
                <a:cs typeface="Roboto"/>
                <a:sym typeface="Roboto"/>
              </a:rPr>
              <a:t>A intimação ocorre nos mesmos moldes do MPE: via sistema, pois os órgãos tem a prerrogativa da intimação pessoal.</a:t>
            </a:r>
            <a:endParaRPr/>
          </a:p>
          <a:p>
            <a:pPr indent="0" lvl="8" marL="0" rtl="0" algn="just">
              <a:lnSpc>
                <a:spcPct val="100000"/>
              </a:lnSpc>
              <a:spcBef>
                <a:spcPts val="0"/>
              </a:spcBef>
              <a:spcAft>
                <a:spcPts val="0"/>
              </a:spcAft>
              <a:buSzPct val="51764"/>
              <a:buNone/>
            </a:pPr>
            <a:r>
              <a:t/>
            </a:r>
            <a:endParaRPr sz="2500">
              <a:solidFill>
                <a:srgbClr val="000000"/>
              </a:solidFill>
              <a:latin typeface="Roboto"/>
              <a:ea typeface="Roboto"/>
              <a:cs typeface="Roboto"/>
              <a:sym typeface="Roboto"/>
            </a:endParaRPr>
          </a:p>
          <a:p>
            <a:pPr indent="0" lvl="8" marL="0" rtl="0" algn="just">
              <a:lnSpc>
                <a:spcPct val="100000"/>
              </a:lnSpc>
              <a:spcBef>
                <a:spcPts val="0"/>
              </a:spcBef>
              <a:spcAft>
                <a:spcPts val="0"/>
              </a:spcAft>
              <a:buSzPct val="51764"/>
              <a:buNone/>
            </a:pPr>
            <a:r>
              <a:rPr lang="pt-BR" sz="2500">
                <a:solidFill>
                  <a:schemeClr val="dk2"/>
                </a:solidFill>
                <a:highlight>
                  <a:srgbClr val="008080"/>
                </a:highlight>
                <a:latin typeface="Roboto"/>
                <a:ea typeface="Roboto"/>
                <a:cs typeface="Roboto"/>
                <a:sym typeface="Roboto"/>
              </a:rPr>
              <a:t>5.</a:t>
            </a:r>
            <a:r>
              <a:rPr lang="pt-BR" sz="2500">
                <a:solidFill>
                  <a:srgbClr val="000000"/>
                </a:solidFill>
                <a:highlight>
                  <a:srgbClr val="008080"/>
                </a:highlight>
                <a:latin typeface="Roboto"/>
                <a:ea typeface="Roboto"/>
                <a:cs typeface="Roboto"/>
                <a:sym typeface="Roboto"/>
              </a:rPr>
              <a:t> </a:t>
            </a:r>
            <a:r>
              <a:rPr lang="pt-BR" sz="2500">
                <a:solidFill>
                  <a:srgbClr val="000000"/>
                </a:solidFill>
                <a:latin typeface="Roboto"/>
                <a:ea typeface="Roboto"/>
                <a:cs typeface="Roboto"/>
                <a:sym typeface="Roboto"/>
              </a:rPr>
              <a:t>Se AGU indica interesse no prosseguimento do cumprimento de sentença ...</a:t>
            </a:r>
            <a:endParaRPr sz="2500">
              <a:solidFill>
                <a:srgbClr val="000000"/>
              </a:solidFill>
              <a:latin typeface="Roboto"/>
              <a:ea typeface="Roboto"/>
              <a:cs typeface="Roboto"/>
              <a:sym typeface="Roboto"/>
            </a:endParaRPr>
          </a:p>
        </p:txBody>
      </p:sp>
      <p:sp>
        <p:nvSpPr>
          <p:cNvPr id="473" name="Google Shape;473;p69"/>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MATERIALIZANDO NO PJe</a:t>
            </a:r>
            <a:endParaRPr sz="25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idx="1" type="body"/>
          </p:nvPr>
        </p:nvSpPr>
        <p:spPr>
          <a:xfrm>
            <a:off x="729450" y="1264450"/>
            <a:ext cx="7688700" cy="30756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just">
              <a:lnSpc>
                <a:spcPct val="100000"/>
              </a:lnSpc>
              <a:spcBef>
                <a:spcPts val="0"/>
              </a:spcBef>
              <a:spcAft>
                <a:spcPts val="0"/>
              </a:spcAft>
              <a:buSzPct val="51587"/>
              <a:buNone/>
            </a:pPr>
            <a:r>
              <a:rPr b="0" i="0" lang="pt-BR" sz="3600">
                <a:solidFill>
                  <a:srgbClr val="262626"/>
                </a:solidFill>
                <a:latin typeface="Roboto"/>
                <a:ea typeface="Roboto"/>
                <a:cs typeface="Roboto"/>
                <a:sym typeface="Roboto"/>
              </a:rPr>
              <a:t>Arts. 1º e 2º da Lei n. 6.830/80 e do art. 39 da Lei n. 4.320/64, leis de regência da definição de dívida ativa:</a:t>
            </a:r>
            <a:endParaRPr/>
          </a:p>
          <a:p>
            <a:pPr indent="0" lvl="0" marL="0" rtl="0" algn="just">
              <a:lnSpc>
                <a:spcPct val="100000"/>
              </a:lnSpc>
              <a:spcBef>
                <a:spcPts val="0"/>
              </a:spcBef>
              <a:spcAft>
                <a:spcPts val="0"/>
              </a:spcAft>
              <a:buSzPct val="51587"/>
              <a:buNone/>
            </a:pPr>
            <a:r>
              <a:t/>
            </a:r>
            <a:endParaRPr b="0" i="0" sz="3600">
              <a:solidFill>
                <a:srgbClr val="262626"/>
              </a:solidFill>
              <a:latin typeface="Roboto"/>
              <a:ea typeface="Roboto"/>
              <a:cs typeface="Roboto"/>
              <a:sym typeface="Roboto"/>
            </a:endParaRPr>
          </a:p>
          <a:p>
            <a:pPr indent="-571500" lvl="0" marL="571500" rtl="0" algn="just">
              <a:lnSpc>
                <a:spcPct val="100000"/>
              </a:lnSpc>
              <a:spcBef>
                <a:spcPts val="0"/>
              </a:spcBef>
              <a:spcAft>
                <a:spcPts val="0"/>
              </a:spcAft>
              <a:buSzPct val="51587"/>
              <a:buFont typeface="Roboto"/>
              <a:buChar char="-"/>
            </a:pPr>
            <a:r>
              <a:rPr b="0" i="0" lang="pt-BR" sz="3600">
                <a:solidFill>
                  <a:srgbClr val="262626"/>
                </a:solidFill>
                <a:latin typeface="Roboto"/>
                <a:ea typeface="Roboto"/>
                <a:cs typeface="Roboto"/>
                <a:sym typeface="Roboto"/>
              </a:rPr>
              <a:t> </a:t>
            </a:r>
            <a:r>
              <a:rPr lang="pt-BR" sz="3600">
                <a:solidFill>
                  <a:srgbClr val="262626"/>
                </a:solidFill>
                <a:latin typeface="Roboto"/>
                <a:ea typeface="Roboto"/>
                <a:cs typeface="Roboto"/>
                <a:sym typeface="Roboto"/>
              </a:rPr>
              <a:t>Não </a:t>
            </a:r>
            <a:r>
              <a:rPr b="0" i="0" lang="pt-BR" sz="3600">
                <a:solidFill>
                  <a:srgbClr val="262626"/>
                </a:solidFill>
                <a:latin typeface="Roboto"/>
                <a:ea typeface="Roboto"/>
                <a:cs typeface="Roboto"/>
                <a:sym typeface="Roboto"/>
              </a:rPr>
              <a:t>abrem espaço para que sejam compreendidos entre os valores sujeitos à cobrança, pelo rito especial destinado à Fazenda Pública, aqueles provenientes de decisões judiciais. </a:t>
            </a:r>
            <a:endParaRPr>
              <a:latin typeface="Roboto"/>
              <a:ea typeface="Roboto"/>
              <a:cs typeface="Roboto"/>
              <a:sym typeface="Roboto"/>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0"/>
          <p:cNvSpPr txBox="1"/>
          <p:nvPr>
            <p:ph idx="1" type="body"/>
          </p:nvPr>
        </p:nvSpPr>
        <p:spPr>
          <a:xfrm>
            <a:off x="729325" y="1264475"/>
            <a:ext cx="4050000" cy="3493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pt-BR" sz="2200">
                <a:latin typeface="Roboto"/>
                <a:ea typeface="Roboto"/>
                <a:cs typeface="Roboto"/>
                <a:sym typeface="Roboto"/>
              </a:rPr>
              <a:t> </a:t>
            </a:r>
            <a:r>
              <a:rPr lang="pt-BR" sz="2200">
                <a:solidFill>
                  <a:srgbClr val="000000"/>
                </a:solidFill>
                <a:latin typeface="Roboto"/>
                <a:ea typeface="Roboto"/>
                <a:cs typeface="Roboto"/>
                <a:sym typeface="Roboto"/>
              </a:rPr>
              <a:t>É necessário incluir a Advocacia Geral da União ou MPE no polo ativo.</a:t>
            </a:r>
            <a:endParaRPr sz="2200">
              <a:solidFill>
                <a:srgbClr val="000000"/>
              </a:solidFill>
              <a:latin typeface="Roboto"/>
              <a:ea typeface="Roboto"/>
              <a:cs typeface="Roboto"/>
              <a:sym typeface="Roboto"/>
            </a:endParaRPr>
          </a:p>
          <a:p>
            <a:pPr indent="0" lvl="0" marL="0" rtl="0" algn="l">
              <a:lnSpc>
                <a:spcPct val="115000"/>
              </a:lnSpc>
              <a:spcBef>
                <a:spcPts val="1200"/>
              </a:spcBef>
              <a:spcAft>
                <a:spcPts val="0"/>
              </a:spcAft>
              <a:buSzPts val="1300"/>
              <a:buNone/>
            </a:pPr>
            <a:r>
              <a:t/>
            </a:r>
            <a:endParaRPr sz="2200">
              <a:solidFill>
                <a:srgbClr val="000000"/>
              </a:solidFill>
              <a:latin typeface="Roboto"/>
              <a:ea typeface="Roboto"/>
              <a:cs typeface="Roboto"/>
              <a:sym typeface="Roboto"/>
            </a:endParaRPr>
          </a:p>
          <a:p>
            <a:pPr indent="0" lvl="0" marL="0" rtl="0" algn="l">
              <a:lnSpc>
                <a:spcPct val="100000"/>
              </a:lnSpc>
              <a:spcBef>
                <a:spcPts val="1200"/>
              </a:spcBef>
              <a:spcAft>
                <a:spcPts val="0"/>
              </a:spcAft>
              <a:buSzPts val="1300"/>
              <a:buNone/>
            </a:pPr>
            <a:r>
              <a:rPr lang="pt-BR" sz="2200">
                <a:solidFill>
                  <a:srgbClr val="000000"/>
                </a:solidFill>
                <a:latin typeface="Roboto"/>
                <a:ea typeface="Roboto"/>
                <a:cs typeface="Roboto"/>
                <a:sym typeface="Roboto"/>
              </a:rPr>
              <a:t>Se for multa de natureza criminal,  o MPE é o polo ativo.</a:t>
            </a:r>
            <a:endParaRPr sz="2200">
              <a:solidFill>
                <a:srgbClr val="000000"/>
              </a:solidFill>
              <a:latin typeface="Roboto"/>
              <a:ea typeface="Roboto"/>
              <a:cs typeface="Roboto"/>
              <a:sym typeface="Roboto"/>
            </a:endParaRPr>
          </a:p>
        </p:txBody>
      </p:sp>
      <p:sp>
        <p:nvSpPr>
          <p:cNvPr id="479" name="Google Shape;479;p70"/>
          <p:cNvSpPr txBox="1"/>
          <p:nvPr>
            <p:ph idx="2" type="body"/>
          </p:nvPr>
        </p:nvSpPr>
        <p:spPr>
          <a:xfrm>
            <a:off x="4997204" y="1264475"/>
            <a:ext cx="37743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id="480" name="Google Shape;480;p70"/>
          <p:cNvPicPr preferRelativeResize="0"/>
          <p:nvPr/>
        </p:nvPicPr>
        <p:blipFill rotWithShape="1">
          <a:blip r:embed="rId3">
            <a:alphaModFix/>
          </a:blip>
          <a:srcRect b="0" l="0" r="0" t="0"/>
          <a:stretch/>
        </p:blipFill>
        <p:spPr>
          <a:xfrm>
            <a:off x="5078132" y="1385369"/>
            <a:ext cx="3612443" cy="1676401"/>
          </a:xfrm>
          <a:prstGeom prst="rect">
            <a:avLst/>
          </a:prstGeom>
          <a:noFill/>
          <a:ln cap="flat" cmpd="sng" w="19050">
            <a:solidFill>
              <a:srgbClr val="678A26"/>
            </a:solidFill>
            <a:prstDash val="solid"/>
            <a:round/>
            <a:headEnd len="sm" w="sm" type="none"/>
            <a:tailEnd len="sm" w="sm" type="none"/>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1"/>
          <p:cNvSpPr txBox="1"/>
          <p:nvPr>
            <p:ph idx="1" type="body"/>
          </p:nvPr>
        </p:nvSpPr>
        <p:spPr>
          <a:xfrm>
            <a:off x="480505" y="1089600"/>
            <a:ext cx="8465344" cy="2964300"/>
          </a:xfrm>
          <a:prstGeom prst="rect">
            <a:avLst/>
          </a:prstGeom>
          <a:noFill/>
          <a:ln>
            <a:noFill/>
          </a:ln>
        </p:spPr>
        <p:txBody>
          <a:bodyPr anchorCtr="0" anchor="t" bIns="91425" lIns="91425" spcFirstLastPara="1" rIns="91425" wrap="square" tIns="91425">
            <a:noAutofit/>
          </a:bodyPr>
          <a:lstStyle/>
          <a:p>
            <a:pPr indent="-212400" lvl="0" marL="212400" rtl="0" algn="just">
              <a:lnSpc>
                <a:spcPct val="114000"/>
              </a:lnSpc>
              <a:spcBef>
                <a:spcPts val="1000"/>
              </a:spcBef>
              <a:spcAft>
                <a:spcPts val="0"/>
              </a:spcAft>
              <a:buSzPts val="1300"/>
              <a:buChar char="●"/>
            </a:pPr>
            <a:r>
              <a:rPr lang="pt-BR" sz="2100">
                <a:solidFill>
                  <a:srgbClr val="000000"/>
                </a:solidFill>
                <a:latin typeface="Roboto"/>
                <a:ea typeface="Roboto"/>
                <a:cs typeface="Roboto"/>
                <a:sym typeface="Roboto"/>
              </a:rPr>
              <a:t>Encaminhar o processo para a tarefa “Evoluir Classe judicial”</a:t>
            </a:r>
            <a:endParaRPr sz="2100">
              <a:solidFill>
                <a:srgbClr val="000000"/>
              </a:solidFill>
              <a:latin typeface="Roboto"/>
              <a:ea typeface="Roboto"/>
              <a:cs typeface="Roboto"/>
              <a:sym typeface="Roboto"/>
            </a:endParaRPr>
          </a:p>
          <a:p>
            <a:pPr indent="0" lvl="0" marL="212400" rtl="0" algn="just">
              <a:lnSpc>
                <a:spcPct val="114000"/>
              </a:lnSpc>
              <a:spcBef>
                <a:spcPts val="1000"/>
              </a:spcBef>
              <a:spcAft>
                <a:spcPts val="0"/>
              </a:spcAft>
              <a:buSzPts val="1300"/>
              <a:buNone/>
            </a:pPr>
            <a:r>
              <a:rPr lang="pt-BR" sz="2100">
                <a:solidFill>
                  <a:srgbClr val="000000"/>
                </a:solidFill>
                <a:latin typeface="Roboto"/>
                <a:ea typeface="Roboto"/>
                <a:cs typeface="Roboto"/>
                <a:sym typeface="Roboto"/>
              </a:rPr>
              <a:t>Nova classe: </a:t>
            </a:r>
            <a:r>
              <a:rPr b="1" lang="pt-BR" sz="2100">
                <a:solidFill>
                  <a:srgbClr val="000000"/>
                </a:solidFill>
                <a:latin typeface="Roboto"/>
                <a:ea typeface="Roboto"/>
                <a:cs typeface="Roboto"/>
                <a:sym typeface="Roboto"/>
              </a:rPr>
              <a:t>Cumprimento de Sentença (CumSen).</a:t>
            </a:r>
            <a:endParaRPr/>
          </a:p>
          <a:p>
            <a:pPr indent="-82550" lvl="0" marL="212400" rtl="0" algn="just">
              <a:lnSpc>
                <a:spcPct val="114000"/>
              </a:lnSpc>
              <a:spcBef>
                <a:spcPts val="1000"/>
              </a:spcBef>
              <a:spcAft>
                <a:spcPts val="0"/>
              </a:spcAft>
              <a:buSzPts val="1300"/>
              <a:buChar char="●"/>
            </a:pPr>
            <a:r>
              <a:rPr b="1" lang="pt-BR" sz="2100">
                <a:solidFill>
                  <a:srgbClr val="000000"/>
                </a:solidFill>
                <a:latin typeface="Roboto"/>
                <a:ea typeface="Roboto"/>
                <a:cs typeface="Roboto"/>
                <a:sym typeface="Roboto"/>
              </a:rPr>
              <a:t> </a:t>
            </a:r>
            <a:r>
              <a:rPr lang="pt-BR" sz="2100">
                <a:solidFill>
                  <a:srgbClr val="262626"/>
                </a:solidFill>
                <a:latin typeface="Roboto"/>
                <a:ea typeface="Roboto"/>
                <a:cs typeface="Roboto"/>
                <a:sym typeface="Roboto"/>
              </a:rPr>
              <a:t>Atualizar dados de autuação para incluir a Procuradoria da União no polo ativo e o eleitor/candidato/partido no polo passivo. (existe a opção “inverter polos”)</a:t>
            </a:r>
            <a:endParaRPr sz="2100">
              <a:solidFill>
                <a:srgbClr val="262626"/>
              </a:solidFill>
              <a:latin typeface="Roboto"/>
              <a:ea typeface="Roboto"/>
              <a:cs typeface="Roboto"/>
              <a:sym typeface="Roboto"/>
            </a:endParaRPr>
          </a:p>
          <a:p>
            <a:pPr indent="-212400" lvl="0" marL="212400" rtl="0" algn="just">
              <a:lnSpc>
                <a:spcPct val="114000"/>
              </a:lnSpc>
              <a:spcBef>
                <a:spcPts val="1000"/>
              </a:spcBef>
              <a:spcAft>
                <a:spcPts val="0"/>
              </a:spcAft>
              <a:buSzPts val="1300"/>
              <a:buChar char="●"/>
            </a:pPr>
            <a:r>
              <a:rPr lang="pt-BR" sz="2100">
                <a:solidFill>
                  <a:srgbClr val="000000"/>
                </a:solidFill>
                <a:latin typeface="Roboto"/>
                <a:ea typeface="Roboto"/>
                <a:cs typeface="Roboto"/>
                <a:sym typeface="Roboto"/>
              </a:rPr>
              <a:t>Eventualmente, você terá que excluir a parte autora da Representação (exemplo: MPE ou partido adversário).</a:t>
            </a:r>
            <a:endParaRPr sz="2100">
              <a:solidFill>
                <a:srgbClr val="262626"/>
              </a:solidFill>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2"/>
          <p:cNvSpPr txBox="1"/>
          <p:nvPr>
            <p:ph idx="1" type="body"/>
          </p:nvPr>
        </p:nvSpPr>
        <p:spPr>
          <a:xfrm>
            <a:off x="564356" y="1089600"/>
            <a:ext cx="7739494" cy="2964300"/>
          </a:xfrm>
          <a:prstGeom prst="rect">
            <a:avLst/>
          </a:prstGeom>
          <a:noFill/>
          <a:ln>
            <a:noFill/>
          </a:ln>
        </p:spPr>
        <p:txBody>
          <a:bodyPr anchorCtr="0" anchor="t" bIns="91425" lIns="91425" spcFirstLastPara="1" rIns="91425" wrap="square" tIns="91425">
            <a:noAutofit/>
          </a:bodyPr>
          <a:lstStyle/>
          <a:p>
            <a:pPr indent="0" lvl="0" marL="228600" rtl="0" algn="just">
              <a:lnSpc>
                <a:spcPct val="135714"/>
              </a:lnSpc>
              <a:spcBef>
                <a:spcPts val="1000"/>
              </a:spcBef>
              <a:spcAft>
                <a:spcPts val="0"/>
              </a:spcAft>
              <a:buSzPts val="1300"/>
              <a:buNone/>
            </a:pPr>
            <a:r>
              <a:rPr lang="pt-BR" sz="2100">
                <a:solidFill>
                  <a:srgbClr val="262626"/>
                </a:solidFill>
                <a:latin typeface="Roboto"/>
                <a:ea typeface="Roboto"/>
                <a:cs typeface="Roboto"/>
                <a:sym typeface="Roboto"/>
              </a:rPr>
              <a:t>Além dos polos da ação, incluir assuntos adequados à nova classe processual.</a:t>
            </a:r>
            <a:endParaRPr/>
          </a:p>
          <a:p>
            <a:pPr indent="0" lvl="0" marL="228600" rtl="0" algn="just">
              <a:lnSpc>
                <a:spcPct val="136000"/>
              </a:lnSpc>
              <a:spcBef>
                <a:spcPts val="1000"/>
              </a:spcBef>
              <a:spcAft>
                <a:spcPts val="0"/>
              </a:spcAft>
              <a:buSzPts val="1300"/>
              <a:buNone/>
            </a:pPr>
            <a:r>
              <a:rPr lang="pt-BR" sz="2100">
                <a:solidFill>
                  <a:srgbClr val="262626"/>
                </a:solidFill>
                <a:latin typeface="Roboto"/>
                <a:ea typeface="Roboto"/>
                <a:cs typeface="Roboto"/>
                <a:sym typeface="Roboto"/>
              </a:rPr>
              <a:t>Na tarefa “Elaborar documentos”, certificar tanto a modificação no polo ativo quanto a evolução da classe judicial e a inclusão de novos assuntos.</a:t>
            </a:r>
            <a:endParaRPr/>
          </a:p>
          <a:p>
            <a:pPr indent="0" lvl="0" marL="180000" rtl="0" algn="just">
              <a:lnSpc>
                <a:spcPct val="136000"/>
              </a:lnSpc>
              <a:spcBef>
                <a:spcPts val="1000"/>
              </a:spcBef>
              <a:spcAft>
                <a:spcPts val="0"/>
              </a:spcAft>
              <a:buSzPts val="1300"/>
              <a:buNone/>
            </a:pPr>
            <a:r>
              <a:rPr lang="pt-BR" sz="2100">
                <a:solidFill>
                  <a:srgbClr val="000000"/>
                </a:solidFill>
                <a:latin typeface="Roboto"/>
                <a:ea typeface="Roboto"/>
                <a:cs typeface="Roboto"/>
                <a:sym typeface="Roboto"/>
              </a:rPr>
              <a:t>Após, fazer termo de conclusão.</a:t>
            </a:r>
            <a:endParaRPr sz="2100">
              <a:solidFill>
                <a:srgbClr val="262626"/>
              </a:solidFill>
              <a:latin typeface="Roboto"/>
              <a:ea typeface="Roboto"/>
              <a:cs typeface="Roboto"/>
              <a:sym typeface="Roboto"/>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3"/>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rmAutofit/>
          </a:bodyPr>
          <a:lstStyle/>
          <a:p>
            <a:pPr indent="0" lvl="0" marL="4114800" rtl="0" algn="just">
              <a:lnSpc>
                <a:spcPct val="100000"/>
              </a:lnSpc>
              <a:spcBef>
                <a:spcPts val="0"/>
              </a:spcBef>
              <a:spcAft>
                <a:spcPts val="0"/>
              </a:spcAft>
              <a:buSzPts val="1300"/>
              <a:buNone/>
            </a:pPr>
            <a:r>
              <a:t/>
            </a:r>
            <a:endParaRPr sz="3000">
              <a:solidFill>
                <a:srgbClr val="000000"/>
              </a:solidFill>
              <a:latin typeface="Roboto"/>
              <a:ea typeface="Roboto"/>
              <a:cs typeface="Roboto"/>
              <a:sym typeface="Roboto"/>
            </a:endParaRPr>
          </a:p>
          <a:p>
            <a:pPr indent="0" lvl="0" marL="0" rtl="0" algn="just">
              <a:lnSpc>
                <a:spcPct val="100000"/>
              </a:lnSpc>
              <a:spcBef>
                <a:spcPts val="0"/>
              </a:spcBef>
              <a:spcAft>
                <a:spcPts val="0"/>
              </a:spcAft>
              <a:buSzPts val="1300"/>
              <a:buNone/>
            </a:pPr>
            <a:r>
              <a:rPr lang="pt-BR" sz="2500">
                <a:solidFill>
                  <a:srgbClr val="000000"/>
                </a:solidFill>
                <a:latin typeface="Roboto"/>
                <a:ea typeface="Roboto"/>
                <a:cs typeface="Roboto"/>
                <a:sym typeface="Roboto"/>
              </a:rPr>
              <a:t>Temos falado muito sobre a inclusão da AGU no polo ativo. </a:t>
            </a:r>
            <a:endParaRPr/>
          </a:p>
          <a:p>
            <a:pPr indent="0" lvl="0" marL="0" rtl="0" algn="just">
              <a:lnSpc>
                <a:spcPct val="100000"/>
              </a:lnSpc>
              <a:spcBef>
                <a:spcPts val="0"/>
              </a:spcBef>
              <a:spcAft>
                <a:spcPts val="0"/>
              </a:spcAft>
              <a:buSzPts val="1300"/>
              <a:buNone/>
            </a:pPr>
            <a:r>
              <a:t/>
            </a:r>
            <a:endParaRPr sz="2500">
              <a:solidFill>
                <a:srgbClr val="000000"/>
              </a:solidFill>
              <a:latin typeface="Roboto"/>
              <a:ea typeface="Roboto"/>
              <a:cs typeface="Roboto"/>
              <a:sym typeface="Roboto"/>
            </a:endParaRPr>
          </a:p>
          <a:p>
            <a:pPr indent="0" lvl="0" marL="0" rtl="0" algn="just">
              <a:lnSpc>
                <a:spcPct val="100000"/>
              </a:lnSpc>
              <a:spcBef>
                <a:spcPts val="0"/>
              </a:spcBef>
              <a:spcAft>
                <a:spcPts val="0"/>
              </a:spcAft>
              <a:buSzPts val="1300"/>
              <a:buNone/>
            </a:pPr>
            <a:r>
              <a:rPr lang="pt-BR" sz="2500">
                <a:solidFill>
                  <a:srgbClr val="137266"/>
                </a:solidFill>
                <a:latin typeface="Roboto"/>
                <a:ea typeface="Roboto"/>
                <a:cs typeface="Roboto"/>
                <a:sym typeface="Roboto"/>
              </a:rPr>
              <a:t>É possível ter mudanças no polo passivo?</a:t>
            </a:r>
            <a:endParaRPr/>
          </a:p>
          <a:p>
            <a:pPr indent="0" lvl="0" marL="0" rtl="0" algn="just">
              <a:lnSpc>
                <a:spcPct val="100000"/>
              </a:lnSpc>
              <a:spcBef>
                <a:spcPts val="0"/>
              </a:spcBef>
              <a:spcAft>
                <a:spcPts val="0"/>
              </a:spcAft>
              <a:buSzPts val="1300"/>
              <a:buNone/>
            </a:pPr>
            <a:r>
              <a:t/>
            </a:r>
            <a:endParaRPr sz="3000">
              <a:solidFill>
                <a:srgbClr val="000000"/>
              </a:solidFill>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4"/>
          <p:cNvSpPr txBox="1"/>
          <p:nvPr>
            <p:ph idx="1" type="body"/>
          </p:nvPr>
        </p:nvSpPr>
        <p:spPr>
          <a:xfrm>
            <a:off x="729450" y="714375"/>
            <a:ext cx="7688700" cy="4032725"/>
          </a:xfrm>
          <a:prstGeom prst="rect">
            <a:avLst/>
          </a:prstGeom>
          <a:noFill/>
          <a:ln>
            <a:noFill/>
          </a:ln>
        </p:spPr>
        <p:txBody>
          <a:bodyPr anchorCtr="0" anchor="t" bIns="91425" lIns="91425" spcFirstLastPara="1" rIns="91425" wrap="square" tIns="91425">
            <a:normAutofit fontScale="92500" lnSpcReduction="10000"/>
          </a:bodyPr>
          <a:lstStyle/>
          <a:p>
            <a:pPr indent="0" lvl="0" marL="0" rtl="0" algn="ctr">
              <a:lnSpc>
                <a:spcPct val="90000"/>
              </a:lnSpc>
              <a:spcBef>
                <a:spcPts val="0"/>
              </a:spcBef>
              <a:spcAft>
                <a:spcPts val="0"/>
              </a:spcAft>
              <a:buSzPct val="78078"/>
              <a:buNone/>
            </a:pPr>
            <a:r>
              <a:rPr b="1" lang="pt-BR" sz="1800">
                <a:solidFill>
                  <a:schemeClr val="dk2"/>
                </a:solidFill>
                <a:latin typeface="Roboto"/>
                <a:ea typeface="Roboto"/>
                <a:cs typeface="Roboto"/>
                <a:sym typeface="Roboto"/>
              </a:rPr>
              <a:t>INCORPORAÇÃO DE PARTIDOS</a:t>
            </a:r>
            <a:endParaRPr/>
          </a:p>
          <a:p>
            <a:pPr indent="0" lvl="0" marL="0" rtl="0" algn="just">
              <a:lnSpc>
                <a:spcPct val="90000"/>
              </a:lnSpc>
              <a:spcBef>
                <a:spcPts val="0"/>
              </a:spcBef>
              <a:spcAft>
                <a:spcPts val="0"/>
              </a:spcAft>
              <a:buSzPct val="108108"/>
              <a:buNone/>
            </a:pPr>
            <a:r>
              <a:t/>
            </a:r>
            <a:endParaRPr>
              <a:solidFill>
                <a:schemeClr val="dk2"/>
              </a:solidFill>
              <a:latin typeface="Roboto"/>
              <a:ea typeface="Roboto"/>
              <a:cs typeface="Roboto"/>
              <a:sym typeface="Roboto"/>
            </a:endParaRPr>
          </a:p>
          <a:p>
            <a:pPr indent="0" lvl="0" marL="0" rtl="0" algn="just">
              <a:lnSpc>
                <a:spcPct val="90000"/>
              </a:lnSpc>
              <a:spcBef>
                <a:spcPts val="0"/>
              </a:spcBef>
              <a:spcAft>
                <a:spcPts val="0"/>
              </a:spcAft>
              <a:buSzPct val="108108"/>
              <a:buNone/>
            </a:pPr>
            <a:r>
              <a:t/>
            </a:r>
            <a:endParaRPr>
              <a:solidFill>
                <a:schemeClr val="dk2"/>
              </a:solidFill>
              <a:latin typeface="Roboto"/>
              <a:ea typeface="Roboto"/>
              <a:cs typeface="Roboto"/>
              <a:sym typeface="Roboto"/>
            </a:endParaRPr>
          </a:p>
          <a:p>
            <a:pPr indent="0" lvl="0" marL="0" rtl="0" algn="just">
              <a:lnSpc>
                <a:spcPct val="90000"/>
              </a:lnSpc>
              <a:spcBef>
                <a:spcPts val="0"/>
              </a:spcBef>
              <a:spcAft>
                <a:spcPts val="0"/>
              </a:spcAft>
              <a:buSzPct val="108108"/>
              <a:buNone/>
            </a:pPr>
            <a:r>
              <a:rPr lang="pt-BR">
                <a:solidFill>
                  <a:schemeClr val="dk2"/>
                </a:solidFill>
                <a:latin typeface="Roboto"/>
                <a:ea typeface="Roboto"/>
                <a:cs typeface="Roboto"/>
                <a:sym typeface="Roboto"/>
              </a:rPr>
              <a:t>ELEIÇÕES 2016. PRESTAÇÃO DE CONTAS ELEITORAIS. PARTIDO HUMANISTA DA SOLIDARIEDADE (PHS). CAMPANHA ELEITORAL. JUNTADA DE DOCUMENTOS APÓS O PRAZO PARA REALIZAÇÃO DE DILIGÊNCIAS. PARTE DEVIDAMENTE INTIMADA. PRECLUSÃO. MOVIMENTAÇÕES FINANCEIRAS NÃO DECLARADAS. OMISSÕES DE RECEITAS E DESPESAS. RECURSOS DE ORIGEM NÃO IDENTIFICADA. TRANSPARÊNCIA E CONFIABILIDADE DAS CONTAS NÃO COMPROMETIDAS. RASTREAMENTO DAS DESPESAS E MOVIMENTAÇÕES FINANCEIRAS REALIZADAS. IRREGULARIDADES NAS RECEITAS: 4,01%. IRREGULARIDADES NAS DESPESAS: 1,73%. PERCENTUAIS DIMINUTOS. INEXISTÊNCIA DE MÁ–FÉ. PROPORCIONALIDADE E RAZOABILIDADE. </a:t>
            </a:r>
            <a:r>
              <a:rPr b="1" lang="pt-BR" sz="1400">
                <a:solidFill>
                  <a:schemeClr val="dk2"/>
                </a:solidFill>
                <a:latin typeface="Roboto"/>
                <a:ea typeface="Roboto"/>
                <a:cs typeface="Roboto"/>
                <a:sym typeface="Roboto"/>
              </a:rPr>
              <a:t>APROVAÇÃO DAS CONTAS COM RESSALVAS, DETERMINAÇÃO DE RECOLHIMENTO DA QUANTIA DE R$ 115.906,01 (CENTO E QUINZE MIL, NOVECENTOS E SEIS REAIS E UM CENTAVO) AO TESOURO NACIONAL </a:t>
            </a:r>
            <a:r>
              <a:rPr lang="pt-BR">
                <a:solidFill>
                  <a:schemeClr val="dk2"/>
                </a:solidFill>
                <a:latin typeface="Roboto"/>
                <a:ea typeface="Roboto"/>
                <a:cs typeface="Roboto"/>
                <a:sym typeface="Roboto"/>
              </a:rPr>
              <a:t>(ART. 24, § 4º, DA LEI Nº 9.504/97), RELATIVA A RECURSOS DE ORIGEM NÃO IDENTIFICADA.</a:t>
            </a:r>
            <a:endParaRPr/>
          </a:p>
          <a:p>
            <a:pPr indent="0" lvl="0" marL="0" rtl="0" algn="just">
              <a:lnSpc>
                <a:spcPct val="90000"/>
              </a:lnSpc>
              <a:spcBef>
                <a:spcPts val="0"/>
              </a:spcBef>
              <a:spcAft>
                <a:spcPts val="0"/>
              </a:spcAft>
              <a:buSzPct val="108108"/>
              <a:buNone/>
            </a:pPr>
            <a:r>
              <a:t/>
            </a:r>
            <a:endParaRPr>
              <a:solidFill>
                <a:schemeClr val="dk2"/>
              </a:solidFill>
              <a:latin typeface="Roboto"/>
              <a:ea typeface="Roboto"/>
              <a:cs typeface="Roboto"/>
              <a:sym typeface="Roboto"/>
            </a:endParaRPr>
          </a:p>
          <a:p>
            <a:pPr indent="0" lvl="0" marL="0" rtl="0" algn="just">
              <a:lnSpc>
                <a:spcPct val="90000"/>
              </a:lnSpc>
              <a:spcBef>
                <a:spcPts val="0"/>
              </a:spcBef>
              <a:spcAft>
                <a:spcPts val="0"/>
              </a:spcAft>
              <a:buSzPct val="108108"/>
              <a:buNone/>
            </a:pPr>
            <a:r>
              <a:rPr b="0" i="0" lang="pt-BR">
                <a:solidFill>
                  <a:schemeClr val="dk2"/>
                </a:solidFill>
                <a:latin typeface="Roboto"/>
                <a:ea typeface="Roboto"/>
                <a:cs typeface="Roboto"/>
                <a:sym typeface="Roboto"/>
              </a:rPr>
              <a:t>O Tribunal, por unanimidade, julgou aprovadas com ressalvas as contas do órgão de direção nacional do PHS, referentes à campanha eleitoral do ano de 2016, com determinação de recolhimento da quantia de R$ 115.906,01 (cento e quinze mil, novecentos e seis reais e um centavo) ao Tesouro Nacional, relativa a recursos de origem não identificada, a ser paga com recursos próprios e realizada, pelo partido incorporador, PODEMOS, no prazo máximo de 5 (cinco) dias do trânsito em julgado desta decisão, nos termos do voto do Relator.</a:t>
            </a:r>
            <a:r>
              <a:rPr lang="pt-BR">
                <a:solidFill>
                  <a:schemeClr val="dk2"/>
                </a:solidFill>
                <a:latin typeface="Roboto"/>
                <a:ea typeface="Roboto"/>
                <a:cs typeface="Roboto"/>
                <a:sym typeface="Roboto"/>
              </a:rPr>
              <a:t> </a:t>
            </a:r>
            <a:endParaRPr/>
          </a:p>
          <a:p>
            <a:pPr indent="0" lvl="0" marL="0" rtl="0" algn="just">
              <a:lnSpc>
                <a:spcPct val="90000"/>
              </a:lnSpc>
              <a:spcBef>
                <a:spcPts val="0"/>
              </a:spcBef>
              <a:spcAft>
                <a:spcPts val="0"/>
              </a:spcAft>
              <a:buSzPct val="108108"/>
              <a:buNone/>
            </a:pPr>
            <a:r>
              <a:t/>
            </a:r>
            <a:endParaRPr>
              <a:solidFill>
                <a:schemeClr val="dk2"/>
              </a:solidFill>
              <a:latin typeface="Roboto"/>
              <a:ea typeface="Roboto"/>
              <a:cs typeface="Roboto"/>
              <a:sym typeface="Roboto"/>
            </a:endParaRPr>
          </a:p>
          <a:p>
            <a:pPr indent="0" lvl="0" marL="0" rtl="0" algn="just">
              <a:lnSpc>
                <a:spcPct val="90000"/>
              </a:lnSpc>
              <a:spcBef>
                <a:spcPts val="0"/>
              </a:spcBef>
              <a:spcAft>
                <a:spcPts val="0"/>
              </a:spcAft>
              <a:buSzPct val="108108"/>
              <a:buNone/>
            </a:pPr>
            <a:r>
              <a:rPr lang="pt-BR">
                <a:solidFill>
                  <a:schemeClr val="dk2"/>
                </a:solidFill>
                <a:latin typeface="Roboto"/>
                <a:ea typeface="Roboto"/>
                <a:cs typeface="Roboto"/>
                <a:sym typeface="Roboto"/>
              </a:rPr>
              <a:t>(PRESTAÇÃO DE CONTAS ELEITORAIS nº 43776, Acórdão, Relator(a) Min. Edson Fachin, Publicação:  DJE - Diário da justiça eletrônico, Tomo 13, Data 03/02/2022)</a:t>
            </a:r>
            <a:endParaRPr/>
          </a:p>
          <a:p>
            <a:pPr indent="0" lvl="0" marL="0" rtl="0" algn="just">
              <a:lnSpc>
                <a:spcPct val="90000"/>
              </a:lnSpc>
              <a:spcBef>
                <a:spcPts val="0"/>
              </a:spcBef>
              <a:spcAft>
                <a:spcPts val="0"/>
              </a:spcAft>
              <a:buSzPct val="108108"/>
              <a:buNone/>
            </a:pPr>
            <a:r>
              <a:t/>
            </a:r>
            <a:endParaRPr>
              <a:latin typeface="Roboto"/>
              <a:ea typeface="Roboto"/>
              <a:cs typeface="Roboto"/>
              <a:sym typeface="Roboto"/>
            </a:endParaRPr>
          </a:p>
          <a:p>
            <a:pPr indent="0" lvl="0" marL="0" rtl="0" algn="just">
              <a:lnSpc>
                <a:spcPct val="90000"/>
              </a:lnSpc>
              <a:spcBef>
                <a:spcPts val="0"/>
              </a:spcBef>
              <a:spcAft>
                <a:spcPts val="0"/>
              </a:spcAft>
              <a:buSzPct val="108108"/>
              <a:buNone/>
            </a:pPr>
            <a:r>
              <a:t/>
            </a:r>
            <a:endParaRPr>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5"/>
          <p:cNvSpPr txBox="1"/>
          <p:nvPr>
            <p:ph idx="1" type="body"/>
          </p:nvPr>
        </p:nvSpPr>
        <p:spPr>
          <a:xfrm>
            <a:off x="1219707" y="818846"/>
            <a:ext cx="6643687" cy="3532662"/>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SzPts val="1300"/>
              <a:buNone/>
            </a:pPr>
            <a:r>
              <a:rPr b="1" lang="pt-BR" sz="1800">
                <a:solidFill>
                  <a:schemeClr val="dk2"/>
                </a:solidFill>
                <a:latin typeface="Roboto"/>
                <a:ea typeface="Roboto"/>
                <a:cs typeface="Roboto"/>
                <a:sym typeface="Roboto"/>
              </a:rPr>
              <a:t>INCORPORAÇÃO DE PARTIDOS</a:t>
            </a:r>
            <a:endParaRPr/>
          </a:p>
          <a:p>
            <a:pPr indent="0" lvl="0" marL="0" rtl="0" algn="just">
              <a:lnSpc>
                <a:spcPct val="90000"/>
              </a:lnSpc>
              <a:spcBef>
                <a:spcPts val="0"/>
              </a:spcBef>
              <a:spcAft>
                <a:spcPts val="0"/>
              </a:spcAft>
              <a:buSzPts val="1300"/>
              <a:buNone/>
            </a:pPr>
            <a:r>
              <a:t/>
            </a:r>
            <a:endParaRPr sz="1800">
              <a:solidFill>
                <a:schemeClr val="dk2"/>
              </a:solidFill>
              <a:latin typeface="Roboto"/>
              <a:ea typeface="Roboto"/>
              <a:cs typeface="Roboto"/>
              <a:sym typeface="Roboto"/>
            </a:endParaRPr>
          </a:p>
          <a:p>
            <a:pPr indent="0" lvl="0" marL="0" rtl="0" algn="just">
              <a:lnSpc>
                <a:spcPct val="90000"/>
              </a:lnSpc>
              <a:spcBef>
                <a:spcPts val="0"/>
              </a:spcBef>
              <a:spcAft>
                <a:spcPts val="0"/>
              </a:spcAft>
              <a:buSzPts val="1300"/>
              <a:buNone/>
            </a:pPr>
            <a:r>
              <a:t/>
            </a:r>
            <a:endParaRPr sz="1800">
              <a:solidFill>
                <a:schemeClr val="dk2"/>
              </a:solidFill>
              <a:latin typeface="Roboto"/>
              <a:ea typeface="Roboto"/>
              <a:cs typeface="Roboto"/>
              <a:sym typeface="Roboto"/>
            </a:endParaRPr>
          </a:p>
          <a:p>
            <a:pPr indent="0" lvl="0" marL="0" rtl="0" algn="just">
              <a:lnSpc>
                <a:spcPct val="90000"/>
              </a:lnSpc>
              <a:spcBef>
                <a:spcPts val="0"/>
              </a:spcBef>
              <a:spcAft>
                <a:spcPts val="0"/>
              </a:spcAft>
              <a:buSzPts val="1300"/>
              <a:buNone/>
            </a:pPr>
            <a:r>
              <a:rPr lang="pt-BR" sz="1800">
                <a:solidFill>
                  <a:schemeClr val="dk2"/>
                </a:solidFill>
                <a:latin typeface="Roboto"/>
                <a:ea typeface="Roboto"/>
                <a:cs typeface="Roboto"/>
                <a:sym typeface="Roboto"/>
              </a:rPr>
              <a:t>Nas palavras do Min. Facchin:</a:t>
            </a:r>
            <a:endParaRPr/>
          </a:p>
          <a:p>
            <a:pPr indent="0" lvl="0" marL="0" rtl="0" algn="just">
              <a:lnSpc>
                <a:spcPct val="90000"/>
              </a:lnSpc>
              <a:spcBef>
                <a:spcPts val="0"/>
              </a:spcBef>
              <a:spcAft>
                <a:spcPts val="0"/>
              </a:spcAft>
              <a:buSzPts val="1300"/>
              <a:buNone/>
            </a:pPr>
            <a:r>
              <a:t/>
            </a:r>
            <a:endParaRPr sz="1800">
              <a:solidFill>
                <a:schemeClr val="dk2"/>
              </a:solidFill>
              <a:latin typeface="Roboto"/>
              <a:ea typeface="Roboto"/>
              <a:cs typeface="Roboto"/>
              <a:sym typeface="Roboto"/>
            </a:endParaRPr>
          </a:p>
          <a:p>
            <a:pPr indent="0" lvl="0" marL="0" rtl="0" algn="just">
              <a:lnSpc>
                <a:spcPct val="90000"/>
              </a:lnSpc>
              <a:spcBef>
                <a:spcPts val="0"/>
              </a:spcBef>
              <a:spcAft>
                <a:spcPts val="0"/>
              </a:spcAft>
              <a:buSzPts val="1300"/>
              <a:buNone/>
            </a:pPr>
            <a:r>
              <a:rPr lang="pt-BR" sz="1800">
                <a:solidFill>
                  <a:schemeClr val="dk2"/>
                </a:solidFill>
                <a:latin typeface="Roboto"/>
                <a:ea typeface="Roboto"/>
                <a:cs typeface="Roboto"/>
                <a:sym typeface="Roboto"/>
              </a:rPr>
              <a:t>Com efeito, a jurisprudência desta Corte firmou-se no sentido de que a agremiação partidária incorporadora substitui o partido incorporado nos direitos e deveres, inclusive no que tange às penalidades aplicáveis por descumprimento das obrigações do ente incorporado quando ainda em atividade (AgR-AI nº 0601017-29/SP, Rel. Min. Tarcisio Vieira de Carvalho Neto, DJe de 16.9.2020).</a:t>
            </a:r>
            <a:endParaRPr/>
          </a:p>
          <a:p>
            <a:pPr indent="0" lvl="0" marL="0" rtl="0" algn="just">
              <a:lnSpc>
                <a:spcPct val="90000"/>
              </a:lnSpc>
              <a:spcBef>
                <a:spcPts val="0"/>
              </a:spcBef>
              <a:spcAft>
                <a:spcPts val="0"/>
              </a:spcAft>
              <a:buSzPts val="1300"/>
              <a:buNone/>
            </a:pPr>
            <a:r>
              <a:t/>
            </a:r>
            <a:endParaRPr>
              <a:latin typeface="Roboto"/>
              <a:ea typeface="Roboto"/>
              <a:cs typeface="Roboto"/>
              <a:sym typeface="Roboto"/>
            </a:endParaRPr>
          </a:p>
          <a:p>
            <a:pPr indent="0" lvl="0" marL="0" rtl="0" algn="just">
              <a:lnSpc>
                <a:spcPct val="90000"/>
              </a:lnSpc>
              <a:spcBef>
                <a:spcPts val="0"/>
              </a:spcBef>
              <a:spcAft>
                <a:spcPts val="0"/>
              </a:spcAft>
              <a:buSzPts val="1300"/>
              <a:buNone/>
            </a:pPr>
            <a:r>
              <a:t/>
            </a:r>
            <a:endParaRPr>
              <a:latin typeface="Roboto"/>
              <a:ea typeface="Roboto"/>
              <a:cs typeface="Roboto"/>
              <a:sym typeface="Roboto"/>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6"/>
          <p:cNvSpPr txBox="1"/>
          <p:nvPr>
            <p:ph idx="1" type="body"/>
          </p:nvPr>
        </p:nvSpPr>
        <p:spPr>
          <a:xfrm>
            <a:off x="1219707" y="818845"/>
            <a:ext cx="6643687" cy="3811521"/>
          </a:xfrm>
          <a:prstGeom prst="rect">
            <a:avLst/>
          </a:prstGeom>
          <a:noFill/>
          <a:ln>
            <a:noFill/>
          </a:ln>
        </p:spPr>
        <p:txBody>
          <a:bodyPr anchorCtr="0" anchor="t" bIns="91425" lIns="91425" spcFirstLastPara="1" rIns="91425" wrap="square" tIns="91425">
            <a:normAutofit fontScale="70000" lnSpcReduction="20000"/>
          </a:bodyPr>
          <a:lstStyle/>
          <a:p>
            <a:pPr indent="0" lvl="0" marL="0" rtl="0" algn="ctr">
              <a:lnSpc>
                <a:spcPct val="90000"/>
              </a:lnSpc>
              <a:spcBef>
                <a:spcPts val="0"/>
              </a:spcBef>
              <a:spcAft>
                <a:spcPts val="0"/>
              </a:spcAft>
              <a:buSzPct val="103174"/>
              <a:buNone/>
            </a:pPr>
            <a:r>
              <a:rPr b="1" lang="pt-BR" sz="1800">
                <a:solidFill>
                  <a:schemeClr val="dk2"/>
                </a:solidFill>
                <a:latin typeface="Roboto"/>
                <a:ea typeface="Roboto"/>
                <a:cs typeface="Roboto"/>
                <a:sym typeface="Roboto"/>
              </a:rPr>
              <a:t>INCORPORAÇÃO DE PARTIDOS</a:t>
            </a:r>
            <a:endParaRPr/>
          </a:p>
          <a:p>
            <a:pPr indent="0" lvl="0" marL="0" rtl="0" algn="just">
              <a:lnSpc>
                <a:spcPct val="90000"/>
              </a:lnSpc>
              <a:spcBef>
                <a:spcPts val="0"/>
              </a:spcBef>
              <a:spcAft>
                <a:spcPts val="0"/>
              </a:spcAft>
              <a:buSzPct val="103174"/>
              <a:buNone/>
            </a:pPr>
            <a:r>
              <a:t/>
            </a:r>
            <a:endParaRPr sz="1800">
              <a:solidFill>
                <a:schemeClr val="dk2"/>
              </a:solidFill>
              <a:latin typeface="Roboto"/>
              <a:ea typeface="Roboto"/>
              <a:cs typeface="Roboto"/>
              <a:sym typeface="Roboto"/>
            </a:endParaRPr>
          </a:p>
          <a:p>
            <a:pPr indent="0" lvl="0" marL="0" rtl="0" algn="just">
              <a:lnSpc>
                <a:spcPct val="90000"/>
              </a:lnSpc>
              <a:spcBef>
                <a:spcPts val="0"/>
              </a:spcBef>
              <a:spcAft>
                <a:spcPts val="0"/>
              </a:spcAft>
              <a:buSzPct val="103174"/>
              <a:buNone/>
            </a:pPr>
            <a:r>
              <a:t/>
            </a:r>
            <a:endParaRPr sz="1800">
              <a:solidFill>
                <a:schemeClr val="dk2"/>
              </a:solidFill>
              <a:latin typeface="Roboto"/>
              <a:ea typeface="Roboto"/>
              <a:cs typeface="Roboto"/>
              <a:sym typeface="Roboto"/>
            </a:endParaRPr>
          </a:p>
          <a:p>
            <a:pPr indent="0" lvl="0" marL="0" rtl="0" algn="just">
              <a:lnSpc>
                <a:spcPct val="134000"/>
              </a:lnSpc>
              <a:spcBef>
                <a:spcPts val="0"/>
              </a:spcBef>
              <a:spcAft>
                <a:spcPts val="0"/>
              </a:spcAft>
              <a:buSzPct val="103174"/>
              <a:buNone/>
            </a:pPr>
            <a:r>
              <a:rPr lang="pt-BR" sz="1800">
                <a:solidFill>
                  <a:schemeClr val="dk2"/>
                </a:solidFill>
                <a:latin typeface="Roboto"/>
                <a:ea typeface="Roboto"/>
                <a:cs typeface="Roboto"/>
                <a:sym typeface="Roboto"/>
              </a:rPr>
              <a:t>A Resolução TSE 23719 repetiu o entendimento:</a:t>
            </a:r>
            <a:endParaRPr/>
          </a:p>
          <a:p>
            <a:pPr indent="0" lvl="0" marL="0" rtl="0" algn="just">
              <a:lnSpc>
                <a:spcPct val="134000"/>
              </a:lnSpc>
              <a:spcBef>
                <a:spcPts val="0"/>
              </a:spcBef>
              <a:spcAft>
                <a:spcPts val="0"/>
              </a:spcAft>
              <a:buSzPct val="103174"/>
              <a:buNone/>
            </a:pPr>
            <a:r>
              <a:t/>
            </a:r>
            <a:endParaRPr sz="1800">
              <a:solidFill>
                <a:schemeClr val="dk2"/>
              </a:solidFill>
              <a:latin typeface="Roboto"/>
              <a:ea typeface="Roboto"/>
              <a:cs typeface="Roboto"/>
              <a:sym typeface="Roboto"/>
            </a:endParaRPr>
          </a:p>
          <a:p>
            <a:pPr indent="-311150" lvl="0" marL="457200" rtl="0" algn="l">
              <a:lnSpc>
                <a:spcPct val="134000"/>
              </a:lnSpc>
              <a:spcBef>
                <a:spcPts val="0"/>
              </a:spcBef>
              <a:spcAft>
                <a:spcPts val="0"/>
              </a:spcAft>
              <a:buSzPct val="103174"/>
              <a:buNone/>
            </a:pPr>
            <a:r>
              <a:rPr lang="pt-BR" sz="1800">
                <a:solidFill>
                  <a:schemeClr val="dk2"/>
                </a:solidFill>
                <a:latin typeface="Roboto"/>
                <a:ea typeface="Roboto"/>
                <a:cs typeface="Roboto"/>
                <a:sym typeface="Roboto"/>
              </a:rPr>
              <a:t>Art. 5º Para os efeitos desta resolução, o partido político que resultar de fusão ou incorporação é responsável pelas obrigações impostas ao partido político fusionado ou incorporado, observado, no que couber, o disposto na </a:t>
            </a:r>
            <a:r>
              <a:rPr lang="pt-BR" sz="1800" u="sng">
                <a:solidFill>
                  <a:schemeClr val="dk2"/>
                </a:solidFill>
                <a:latin typeface="Roboto"/>
                <a:ea typeface="Roboto"/>
                <a:cs typeface="Roboto"/>
                <a:sym typeface="Roboto"/>
                <a:hlinkClick r:id="rId3">
                  <a:extLst>
                    <a:ext uri="{A12FA001-AC4F-418D-AE19-62706E023703}">
                      <ahyp:hlinkClr val="tx"/>
                    </a:ext>
                  </a:extLst>
                </a:hlinkClick>
              </a:rPr>
              <a:t>Resolução-TSE nº 23.571</a:t>
            </a:r>
            <a:r>
              <a:rPr lang="pt-BR" sz="1800">
                <a:solidFill>
                  <a:schemeClr val="dk2"/>
                </a:solidFill>
                <a:latin typeface="Roboto"/>
                <a:ea typeface="Roboto"/>
                <a:cs typeface="Roboto"/>
                <a:sym typeface="Roboto"/>
              </a:rPr>
              <a:t>, de 29 de maio de 2018.</a:t>
            </a:r>
            <a:endParaRPr/>
          </a:p>
          <a:p>
            <a:pPr indent="-311150" lvl="0" marL="457200" rtl="0" algn="l">
              <a:lnSpc>
                <a:spcPct val="134000"/>
              </a:lnSpc>
              <a:spcBef>
                <a:spcPts val="0"/>
              </a:spcBef>
              <a:spcAft>
                <a:spcPts val="0"/>
              </a:spcAft>
              <a:buSzPct val="103174"/>
              <a:buNone/>
            </a:pPr>
            <a:r>
              <a:t/>
            </a:r>
            <a:endParaRPr sz="1800">
              <a:solidFill>
                <a:schemeClr val="dk2"/>
              </a:solidFill>
              <a:latin typeface="Roboto"/>
              <a:ea typeface="Roboto"/>
              <a:cs typeface="Roboto"/>
              <a:sym typeface="Roboto"/>
            </a:endParaRPr>
          </a:p>
          <a:p>
            <a:pPr indent="-311150" lvl="0" marL="457200" rtl="0" algn="l">
              <a:lnSpc>
                <a:spcPct val="134000"/>
              </a:lnSpc>
              <a:spcBef>
                <a:spcPts val="0"/>
              </a:spcBef>
              <a:spcAft>
                <a:spcPts val="0"/>
              </a:spcAft>
              <a:buSzPct val="103174"/>
              <a:buNone/>
            </a:pPr>
            <a:r>
              <a:rPr lang="pt-BR" sz="1800">
                <a:solidFill>
                  <a:schemeClr val="dk2"/>
                </a:solidFill>
                <a:latin typeface="Roboto"/>
                <a:ea typeface="Roboto"/>
                <a:cs typeface="Roboto"/>
                <a:sym typeface="Roboto"/>
              </a:rPr>
              <a:t>Parágrafo único. Na incorporação de partidos políticos, as sanções eventualmente aplicadas aos órgãos partidários regionais e municipais do partido incorporado, inclusive as decorrentes de prestações de contas, bem como as de responsabilização de seus antigos dirigentes, não serão aplicadas ao partido incorporador nem aos seus novos dirigentes, exceto aos que já integravam o partido incorporado </a:t>
            </a:r>
            <a:r>
              <a:rPr lang="pt-BR" sz="1800" u="sng">
                <a:solidFill>
                  <a:schemeClr val="dk2"/>
                </a:solidFill>
                <a:latin typeface="Roboto"/>
                <a:ea typeface="Roboto"/>
                <a:cs typeface="Roboto"/>
                <a:sym typeface="Roboto"/>
                <a:hlinkClick r:id="rId4">
                  <a:extLst>
                    <a:ext uri="{A12FA001-AC4F-418D-AE19-62706E023703}">
                      <ahyp:hlinkClr val="tx"/>
                    </a:ext>
                  </a:extLst>
                </a:hlinkClick>
              </a:rPr>
              <a:t>(EC nº 111/2021, art. 3º, I)</a:t>
            </a:r>
            <a:r>
              <a:rPr lang="pt-BR" sz="1800">
                <a:solidFill>
                  <a:schemeClr val="dk2"/>
                </a:solidFill>
                <a:latin typeface="Roboto"/>
                <a:ea typeface="Roboto"/>
                <a:cs typeface="Roboto"/>
                <a:sym typeface="Roboto"/>
              </a:rPr>
              <a:t>. </a:t>
            </a:r>
            <a:r>
              <a:rPr lang="pt-BR" sz="1800" u="sng">
                <a:solidFill>
                  <a:schemeClr val="dk2"/>
                </a:solidFill>
                <a:latin typeface="Roboto"/>
                <a:ea typeface="Roboto"/>
                <a:cs typeface="Roboto"/>
                <a:sym typeface="Roboto"/>
                <a:hlinkClick r:id="rId5">
                  <a:extLst>
                    <a:ext uri="{A12FA001-AC4F-418D-AE19-62706E023703}">
                      <ahyp:hlinkClr val="tx"/>
                    </a:ext>
                  </a:extLst>
                </a:hlinkClick>
              </a:rPr>
              <a:t>(Incluído pela Resolução nº 23.717/2023)</a:t>
            </a:r>
            <a:r>
              <a:rPr lang="pt-BR" sz="1800">
                <a:solidFill>
                  <a:schemeClr val="dk2"/>
                </a:solidFill>
                <a:latin typeface="Roboto"/>
                <a:ea typeface="Roboto"/>
                <a:cs typeface="Roboto"/>
                <a:sym typeface="Roboto"/>
              </a:rPr>
              <a:t>.</a:t>
            </a:r>
            <a:endParaRPr sz="1800">
              <a:solidFill>
                <a:schemeClr val="dk2"/>
              </a:solidFill>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7"/>
          <p:cNvSpPr txBox="1"/>
          <p:nvPr>
            <p:ph idx="1" type="body"/>
          </p:nvPr>
        </p:nvSpPr>
        <p:spPr>
          <a:xfrm>
            <a:off x="727650" y="1515912"/>
            <a:ext cx="7688700" cy="3075600"/>
          </a:xfrm>
          <a:prstGeom prst="rect">
            <a:avLst/>
          </a:prstGeom>
          <a:noFill/>
          <a:ln>
            <a:noFill/>
          </a:ln>
        </p:spPr>
        <p:txBody>
          <a:bodyPr anchorCtr="0" anchor="t" bIns="91425" lIns="91425" spcFirstLastPara="1" rIns="91425" wrap="square" tIns="91425">
            <a:normAutofit fontScale="85000" lnSpcReduction="10000"/>
          </a:bodyPr>
          <a:lstStyle/>
          <a:p>
            <a:pPr indent="0" lvl="0" marL="4114800" rtl="0" algn="just">
              <a:lnSpc>
                <a:spcPct val="100000"/>
              </a:lnSpc>
              <a:spcBef>
                <a:spcPts val="0"/>
              </a:spcBef>
              <a:spcAft>
                <a:spcPts val="0"/>
              </a:spcAft>
              <a:buSzPct val="50980"/>
              <a:buNone/>
            </a:pPr>
            <a:r>
              <a:t/>
            </a:r>
            <a:endParaRPr sz="3000">
              <a:solidFill>
                <a:srgbClr val="000000"/>
              </a:solidFill>
              <a:latin typeface="Roboto"/>
              <a:ea typeface="Roboto"/>
              <a:cs typeface="Roboto"/>
              <a:sym typeface="Roboto"/>
            </a:endParaRPr>
          </a:p>
          <a:p>
            <a:pPr indent="0" lvl="0" marL="0" rtl="0" algn="just">
              <a:lnSpc>
                <a:spcPct val="100000"/>
              </a:lnSpc>
              <a:spcBef>
                <a:spcPts val="0"/>
              </a:spcBef>
              <a:spcAft>
                <a:spcPts val="0"/>
              </a:spcAft>
              <a:buSzPct val="50980"/>
              <a:buNone/>
            </a:pPr>
            <a:r>
              <a:rPr lang="pt-BR" sz="3000">
                <a:solidFill>
                  <a:srgbClr val="000000"/>
                </a:solidFill>
                <a:latin typeface="Roboto"/>
                <a:ea typeface="Roboto"/>
                <a:cs typeface="Roboto"/>
                <a:sym typeface="Roboto"/>
              </a:rPr>
              <a:t>Art. 523 do Código de Processo Civil: o </a:t>
            </a:r>
            <a:r>
              <a:rPr b="1" lang="pt-BR" sz="3000">
                <a:solidFill>
                  <a:srgbClr val="000000"/>
                </a:solidFill>
                <a:latin typeface="Roboto"/>
                <a:ea typeface="Roboto"/>
                <a:cs typeface="Roboto"/>
                <a:sym typeface="Roboto"/>
              </a:rPr>
              <a:t>cumprimento definitivo </a:t>
            </a:r>
            <a:r>
              <a:rPr lang="pt-BR" sz="3000">
                <a:solidFill>
                  <a:srgbClr val="000000"/>
                </a:solidFill>
                <a:latin typeface="Roboto"/>
                <a:ea typeface="Roboto"/>
                <a:cs typeface="Roboto"/>
                <a:sym typeface="Roboto"/>
              </a:rPr>
              <a:t>da sentença far-se-á </a:t>
            </a:r>
            <a:r>
              <a:rPr b="1" lang="pt-BR" sz="3000">
                <a:solidFill>
                  <a:srgbClr val="000000"/>
                </a:solidFill>
                <a:latin typeface="Roboto"/>
                <a:ea typeface="Roboto"/>
                <a:cs typeface="Roboto"/>
                <a:sym typeface="Roboto"/>
              </a:rPr>
              <a:t>a requerimento do exequente</a:t>
            </a:r>
            <a:r>
              <a:rPr lang="pt-BR" sz="3000">
                <a:solidFill>
                  <a:srgbClr val="000000"/>
                </a:solidFill>
                <a:latin typeface="Roboto"/>
                <a:ea typeface="Roboto"/>
                <a:cs typeface="Roboto"/>
                <a:sym typeface="Roboto"/>
              </a:rPr>
              <a:t>, sendo o executado intimado para pagar o débito, no prazo de 15 (quinze) dias, acrescido de custas, se houver.</a:t>
            </a:r>
            <a:endParaRPr/>
          </a:p>
          <a:p>
            <a:pPr indent="0" lvl="0" marL="0" rtl="0" algn="just">
              <a:lnSpc>
                <a:spcPct val="100000"/>
              </a:lnSpc>
              <a:spcBef>
                <a:spcPts val="0"/>
              </a:spcBef>
              <a:spcAft>
                <a:spcPts val="0"/>
              </a:spcAft>
              <a:buSzPct val="50980"/>
              <a:buNone/>
            </a:pPr>
            <a:r>
              <a:t/>
            </a:r>
            <a:endParaRPr sz="3000">
              <a:solidFill>
                <a:srgbClr val="000000"/>
              </a:solidFill>
              <a:latin typeface="Roboto"/>
              <a:ea typeface="Roboto"/>
              <a:cs typeface="Roboto"/>
              <a:sym typeface="Roboto"/>
            </a:endParaRPr>
          </a:p>
          <a:p>
            <a:pPr indent="0" lvl="8" marL="37243" rtl="0" algn="ctr">
              <a:lnSpc>
                <a:spcPct val="100000"/>
              </a:lnSpc>
              <a:spcBef>
                <a:spcPts val="0"/>
              </a:spcBef>
              <a:spcAft>
                <a:spcPts val="0"/>
              </a:spcAft>
              <a:buClr>
                <a:srgbClr val="549E39"/>
              </a:buClr>
              <a:buSzPct val="65166"/>
              <a:buNone/>
            </a:pPr>
            <a:r>
              <a:rPr b="1" lang="pt-BR" sz="3000">
                <a:solidFill>
                  <a:schemeClr val="dk1"/>
                </a:solidFill>
                <a:latin typeface="Roboto"/>
                <a:ea typeface="Roboto"/>
                <a:cs typeface="Roboto"/>
                <a:sym typeface="Roboto"/>
              </a:rPr>
              <a:t>Logo</a:t>
            </a:r>
            <a:r>
              <a:rPr lang="pt-BR" sz="3000">
                <a:solidFill>
                  <a:srgbClr val="000000"/>
                </a:solidFill>
                <a:latin typeface="Roboto"/>
                <a:ea typeface="Roboto"/>
                <a:cs typeface="Roboto"/>
                <a:sym typeface="Roboto"/>
              </a:rPr>
              <a:t>...</a:t>
            </a:r>
            <a:endParaRPr sz="2500">
              <a:solidFill>
                <a:srgbClr val="000000"/>
              </a:solidFill>
              <a:latin typeface="Roboto"/>
              <a:ea typeface="Roboto"/>
              <a:cs typeface="Roboto"/>
              <a:sym typeface="Roboto"/>
            </a:endParaRPr>
          </a:p>
        </p:txBody>
      </p:sp>
      <p:sp>
        <p:nvSpPr>
          <p:cNvPr id="516" name="Google Shape;516;p77"/>
          <p:cNvSpPr txBox="1"/>
          <p:nvPr>
            <p:ph type="title"/>
          </p:nvPr>
        </p:nvSpPr>
        <p:spPr>
          <a:xfrm>
            <a:off x="870525" y="76640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O QUE PODE SER REQUERIDO</a:t>
            </a:r>
            <a:endParaRPr sz="2500">
              <a:latin typeface="Roboto"/>
              <a:ea typeface="Roboto"/>
              <a:cs typeface="Roboto"/>
              <a:sym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8"/>
          <p:cNvSpPr txBox="1"/>
          <p:nvPr>
            <p:ph idx="1" type="body"/>
          </p:nvPr>
        </p:nvSpPr>
        <p:spPr>
          <a:xfrm>
            <a:off x="791182" y="1271081"/>
            <a:ext cx="7385397" cy="3143002"/>
          </a:xfrm>
          <a:prstGeom prst="rect">
            <a:avLst/>
          </a:prstGeom>
          <a:noFill/>
          <a:ln>
            <a:noFill/>
          </a:ln>
        </p:spPr>
        <p:txBody>
          <a:bodyPr anchorCtr="0" anchor="t" bIns="91425" lIns="91425" spcFirstLastPara="1" rIns="91425" wrap="square" tIns="91425">
            <a:noAutofit/>
          </a:bodyPr>
          <a:lstStyle/>
          <a:p>
            <a:pPr indent="0" lvl="0" marL="53339" rtl="0" algn="just">
              <a:lnSpc>
                <a:spcPct val="114000"/>
              </a:lnSpc>
              <a:spcBef>
                <a:spcPts val="0"/>
              </a:spcBef>
              <a:spcAft>
                <a:spcPts val="0"/>
              </a:spcAft>
              <a:buClr>
                <a:srgbClr val="000000"/>
              </a:buClr>
              <a:buSzPts val="2000"/>
              <a:buNone/>
            </a:pPr>
            <a:r>
              <a:rPr lang="pt-BR" sz="2000">
                <a:solidFill>
                  <a:srgbClr val="000000"/>
                </a:solidFill>
                <a:highlight>
                  <a:srgbClr val="008080"/>
                </a:highlight>
                <a:latin typeface="Roboto"/>
                <a:ea typeface="Roboto"/>
                <a:cs typeface="Roboto"/>
                <a:sym typeface="Roboto"/>
              </a:rPr>
              <a:t>6</a:t>
            </a:r>
            <a:r>
              <a:rPr b="0" i="0" lang="pt-BR" sz="2000">
                <a:solidFill>
                  <a:srgbClr val="000000"/>
                </a:solidFill>
                <a:highlight>
                  <a:srgbClr val="008080"/>
                </a:highlight>
                <a:latin typeface="Roboto"/>
                <a:ea typeface="Roboto"/>
                <a:cs typeface="Roboto"/>
                <a:sym typeface="Roboto"/>
              </a:rPr>
              <a:t>- </a:t>
            </a:r>
            <a:r>
              <a:rPr b="0" i="0" lang="pt-BR" sz="2000">
                <a:solidFill>
                  <a:srgbClr val="000000"/>
                </a:solidFill>
                <a:latin typeface="Roboto"/>
                <a:ea typeface="Roboto"/>
                <a:cs typeface="Roboto"/>
                <a:sym typeface="Roboto"/>
              </a:rPr>
              <a:t>O cumprimento da sentença que reconhece o dever de pagar quantia, provisório ou definitivo, far-se-á </a:t>
            </a:r>
            <a:r>
              <a:rPr b="1" i="0" lang="pt-BR" sz="2000">
                <a:solidFill>
                  <a:srgbClr val="000000"/>
                </a:solidFill>
                <a:latin typeface="Roboto"/>
                <a:ea typeface="Roboto"/>
                <a:cs typeface="Roboto"/>
                <a:sym typeface="Roboto"/>
              </a:rPr>
              <a:t>a requerimento do exequente</a:t>
            </a:r>
            <a:r>
              <a:rPr b="0" i="0" lang="pt-BR" sz="2000">
                <a:solidFill>
                  <a:srgbClr val="000000"/>
                </a:solidFill>
                <a:latin typeface="Roboto"/>
                <a:ea typeface="Roboto"/>
                <a:cs typeface="Roboto"/>
                <a:sym typeface="Roboto"/>
              </a:rPr>
              <a:t>. (A AGU apresenta, em suas petições, um demonstrativo atualizado do débito, que o executado pode contestar)</a:t>
            </a:r>
            <a:endParaRPr/>
          </a:p>
          <a:p>
            <a:pPr indent="0" lvl="0" marL="146050" rtl="0" algn="just">
              <a:lnSpc>
                <a:spcPct val="114000"/>
              </a:lnSpc>
              <a:spcBef>
                <a:spcPts val="0"/>
              </a:spcBef>
              <a:spcAft>
                <a:spcPts val="0"/>
              </a:spcAft>
              <a:buSzPts val="1300"/>
              <a:buNone/>
            </a:pPr>
            <a:r>
              <a:t/>
            </a:r>
            <a:endParaRPr b="0" i="0" sz="2000">
              <a:solidFill>
                <a:srgbClr val="000000"/>
              </a:solidFill>
              <a:latin typeface="Roboto"/>
              <a:ea typeface="Roboto"/>
              <a:cs typeface="Roboto"/>
              <a:sym typeface="Roboto"/>
            </a:endParaRPr>
          </a:p>
          <a:p>
            <a:pPr indent="0" lvl="0" marL="53339" rtl="0" algn="just">
              <a:lnSpc>
                <a:spcPct val="114000"/>
              </a:lnSpc>
              <a:spcBef>
                <a:spcPts val="0"/>
              </a:spcBef>
              <a:spcAft>
                <a:spcPts val="0"/>
              </a:spcAft>
              <a:buClr>
                <a:srgbClr val="000000"/>
              </a:buClr>
              <a:buSzPts val="2000"/>
              <a:buNone/>
            </a:pPr>
            <a:r>
              <a:rPr lang="pt-BR" sz="2000">
                <a:solidFill>
                  <a:schemeClr val="dk2"/>
                </a:solidFill>
                <a:latin typeface="Roboto"/>
                <a:ea typeface="Roboto"/>
                <a:cs typeface="Roboto"/>
                <a:sym typeface="Roboto"/>
              </a:rPr>
              <a:t>** O cumprimento de sentença tem disciplina complementada pela do Processo de Execução (art. 771 e seguintes)</a:t>
            </a:r>
            <a:endParaRPr sz="2000">
              <a:solidFill>
                <a:schemeClr val="dk2"/>
              </a:solidFill>
              <a:latin typeface="Roboto"/>
              <a:ea typeface="Roboto"/>
              <a:cs typeface="Roboto"/>
              <a:sym typeface="Robot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9"/>
          <p:cNvSpPr txBox="1"/>
          <p:nvPr>
            <p:ph idx="1" type="body"/>
          </p:nvPr>
        </p:nvSpPr>
        <p:spPr>
          <a:xfrm>
            <a:off x="469412" y="751410"/>
            <a:ext cx="7918846" cy="3393319"/>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Art. 524. O requerimento previsto no </a:t>
            </a:r>
            <a:r>
              <a:rPr b="0" i="0" lang="pt-BR" sz="1800" u="sng">
                <a:solidFill>
                  <a:srgbClr val="000000"/>
                </a:solidFill>
                <a:latin typeface="Roboto"/>
                <a:ea typeface="Roboto"/>
                <a:cs typeface="Roboto"/>
                <a:sym typeface="Roboto"/>
                <a:hlinkClick r:id="rId3">
                  <a:extLst>
                    <a:ext uri="{A12FA001-AC4F-418D-AE19-62706E023703}">
                      <ahyp:hlinkClr val="tx"/>
                    </a:ext>
                  </a:extLst>
                </a:hlinkClick>
              </a:rPr>
              <a:t>art. 523 </a:t>
            </a:r>
            <a:r>
              <a:rPr b="0" i="0" lang="pt-BR" sz="1800">
                <a:solidFill>
                  <a:srgbClr val="000000"/>
                </a:solidFill>
                <a:latin typeface="Roboto"/>
                <a:ea typeface="Roboto"/>
                <a:cs typeface="Roboto"/>
                <a:sym typeface="Roboto"/>
              </a:rPr>
              <a:t>será instruído com demonstrativo discriminado e atualizado do crédito, devendo a petição conter:</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 - o nome completo, o número de inscrição no Cadastro de Pessoas Físicas ou no Cadastro Nacional da Pessoa Jurídica do exequente e do executado, observado o disposto no </a:t>
            </a:r>
            <a:r>
              <a:rPr b="0" i="0" lang="pt-BR" sz="1800" u="sng">
                <a:solidFill>
                  <a:srgbClr val="000000"/>
                </a:solidFill>
                <a:latin typeface="Roboto"/>
                <a:ea typeface="Roboto"/>
                <a:cs typeface="Roboto"/>
                <a:sym typeface="Roboto"/>
                <a:hlinkClick r:id="rId4">
                  <a:extLst>
                    <a:ext uri="{A12FA001-AC4F-418D-AE19-62706E023703}">
                      <ahyp:hlinkClr val="tx"/>
                    </a:ext>
                  </a:extLst>
                </a:hlinkClick>
              </a:rPr>
              <a:t>art. 319, §§ 1º a 3º </a:t>
            </a:r>
            <a:r>
              <a:rPr b="0" i="0" lang="pt-BR" sz="1800">
                <a:solidFill>
                  <a:srgbClr val="000000"/>
                </a:solidFill>
                <a:latin typeface="Roboto"/>
                <a:ea typeface="Roboto"/>
                <a:cs typeface="Roboto"/>
                <a:sym typeface="Roboto"/>
              </a:rPr>
              <a:t>;</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II - o índice de correção monetária adotado;</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III - os juros aplicados e as respectivas taxas;</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IV - o termo inicial e o termo final dos juros e da correção monetária utilizados;</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V - a periodicidade da capitalização dos juros, se for o caso;</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VI - especificação dos eventuais descontos obrigatórios realizados;</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VII - indicação dos bens passíveis de penhora, sempre que possível.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txBox="1"/>
          <p:nvPr>
            <p:ph idx="1" type="body"/>
          </p:nvPr>
        </p:nvSpPr>
        <p:spPr>
          <a:xfrm>
            <a:off x="1221582" y="1328738"/>
            <a:ext cx="7236618" cy="3247056"/>
          </a:xfrm>
          <a:prstGeom prst="rect">
            <a:avLst/>
          </a:prstGeom>
          <a:noFill/>
          <a:ln>
            <a:noFill/>
          </a:ln>
        </p:spPr>
        <p:txBody>
          <a:bodyPr anchorCtr="0" anchor="t" bIns="91425" lIns="91425" spcFirstLastPara="1" rIns="91425" wrap="square" tIns="91425">
            <a:normAutofit fontScale="70000" lnSpcReduction="20000"/>
          </a:bodyPr>
          <a:lstStyle/>
          <a:p>
            <a:pPr indent="0" lvl="0" marL="0" rtl="0" algn="just">
              <a:lnSpc>
                <a:spcPct val="100000"/>
              </a:lnSpc>
              <a:spcBef>
                <a:spcPts val="0"/>
              </a:spcBef>
              <a:spcAft>
                <a:spcPts val="0"/>
              </a:spcAft>
              <a:buSzPct val="51587"/>
              <a:buNone/>
            </a:pPr>
            <a:r>
              <a:rPr b="0" i="0" lang="pt-BR" sz="3600">
                <a:solidFill>
                  <a:srgbClr val="262626"/>
                </a:solidFill>
                <a:latin typeface="Roboto"/>
                <a:ea typeface="Roboto"/>
                <a:cs typeface="Roboto"/>
                <a:sym typeface="Roboto"/>
              </a:rPr>
              <a:t>A lógica da execução fiscal é a de que os valores impostos advenham da atuação administrativa do poder público. </a:t>
            </a:r>
            <a:endParaRPr/>
          </a:p>
          <a:p>
            <a:pPr indent="0" lvl="0" marL="0" rtl="0" algn="just">
              <a:lnSpc>
                <a:spcPct val="100000"/>
              </a:lnSpc>
              <a:spcBef>
                <a:spcPts val="0"/>
              </a:spcBef>
              <a:spcAft>
                <a:spcPts val="0"/>
              </a:spcAft>
              <a:buSzPct val="51587"/>
              <a:buNone/>
            </a:pPr>
            <a:r>
              <a:t/>
            </a:r>
            <a:endParaRPr sz="3600">
              <a:solidFill>
                <a:srgbClr val="262626"/>
              </a:solidFill>
              <a:latin typeface="Roboto"/>
              <a:ea typeface="Roboto"/>
              <a:cs typeface="Roboto"/>
              <a:sym typeface="Roboto"/>
            </a:endParaRPr>
          </a:p>
          <a:p>
            <a:pPr indent="0" lvl="0" marL="0" rtl="0" algn="just">
              <a:lnSpc>
                <a:spcPct val="100000"/>
              </a:lnSpc>
              <a:spcBef>
                <a:spcPts val="0"/>
              </a:spcBef>
              <a:spcAft>
                <a:spcPts val="0"/>
              </a:spcAft>
              <a:buSzPct val="51587"/>
              <a:buNone/>
            </a:pPr>
            <a:r>
              <a:t/>
            </a:r>
            <a:endParaRPr sz="3600">
              <a:solidFill>
                <a:srgbClr val="262626"/>
              </a:solidFill>
              <a:latin typeface="Roboto"/>
              <a:ea typeface="Roboto"/>
              <a:cs typeface="Roboto"/>
              <a:sym typeface="Roboto"/>
            </a:endParaRPr>
          </a:p>
          <a:p>
            <a:pPr indent="0" lvl="0" marL="0" rtl="0" algn="just">
              <a:lnSpc>
                <a:spcPct val="100000"/>
              </a:lnSpc>
              <a:spcBef>
                <a:spcPts val="0"/>
              </a:spcBef>
              <a:spcAft>
                <a:spcPts val="0"/>
              </a:spcAft>
              <a:buSzPct val="51587"/>
              <a:buNone/>
            </a:pPr>
            <a:r>
              <a:rPr b="0" i="0" lang="pt-BR" sz="3600">
                <a:solidFill>
                  <a:srgbClr val="262626"/>
                </a:solidFill>
                <a:latin typeface="Roboto"/>
                <a:ea typeface="Roboto"/>
                <a:cs typeface="Roboto"/>
                <a:sym typeface="Roboto"/>
              </a:rPr>
              <a:t>Daí a necessidade de instauração de um procedimento </a:t>
            </a:r>
            <a:r>
              <a:rPr b="0" i="0" lang="pt-BR" sz="3600">
                <a:solidFill>
                  <a:srgbClr val="137266"/>
                </a:solidFill>
                <a:latin typeface="Roboto"/>
                <a:ea typeface="Roboto"/>
                <a:cs typeface="Roboto"/>
                <a:sym typeface="Roboto"/>
              </a:rPr>
              <a:t>de controle da legalidade, para apuração da liquidez e da certeza do crédito a ser cobrado pelo procedimento próprio da execução fiscal</a:t>
            </a:r>
            <a:r>
              <a:rPr b="0" i="0" lang="pt-BR" sz="3600">
                <a:solidFill>
                  <a:srgbClr val="262626"/>
                </a:solidFill>
                <a:latin typeface="Roboto"/>
                <a:ea typeface="Roboto"/>
                <a:cs typeface="Roboto"/>
                <a:sym typeface="Roboto"/>
              </a:rPr>
              <a:t> (art. 2º, § 3º, da Lei n. 6.380/80). </a:t>
            </a:r>
            <a:endParaRPr>
              <a:latin typeface="Roboto"/>
              <a:ea typeface="Roboto"/>
              <a:cs typeface="Roboto"/>
              <a:sym typeface="Roboto"/>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0"/>
          <p:cNvSpPr txBox="1"/>
          <p:nvPr>
            <p:ph idx="1" type="body"/>
          </p:nvPr>
        </p:nvSpPr>
        <p:spPr>
          <a:xfrm>
            <a:off x="678657" y="1264597"/>
            <a:ext cx="7479506" cy="3411166"/>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1" lang="pt-BR" sz="1900">
                <a:solidFill>
                  <a:srgbClr val="000000"/>
                </a:solidFill>
                <a:latin typeface="Roboto"/>
                <a:ea typeface="Roboto"/>
                <a:cs typeface="Roboto"/>
                <a:sym typeface="Roboto"/>
              </a:rPr>
              <a:t>art. 513 e seguintes do CPC:</a:t>
            </a:r>
            <a:endParaRPr/>
          </a:p>
          <a:p>
            <a:pPr indent="0" lvl="0" marL="146050" rtl="0" algn="just">
              <a:lnSpc>
                <a:spcPct val="115000"/>
              </a:lnSpc>
              <a:spcBef>
                <a:spcPts val="0"/>
              </a:spcBef>
              <a:spcAft>
                <a:spcPts val="0"/>
              </a:spcAft>
              <a:buSzPts val="1300"/>
              <a:buNone/>
            </a:pPr>
            <a:r>
              <a:t/>
            </a:r>
            <a:endParaRPr sz="1900">
              <a:solidFill>
                <a:srgbClr val="000000"/>
              </a:solidFill>
              <a:highlight>
                <a:srgbClr val="008080"/>
              </a:highlight>
              <a:latin typeface="Roboto"/>
              <a:ea typeface="Roboto"/>
              <a:cs typeface="Roboto"/>
              <a:sym typeface="Roboto"/>
            </a:endParaRPr>
          </a:p>
          <a:p>
            <a:pPr indent="0" lvl="0" marL="146050" rtl="0" algn="just">
              <a:lnSpc>
                <a:spcPct val="115000"/>
              </a:lnSpc>
              <a:spcBef>
                <a:spcPts val="0"/>
              </a:spcBef>
              <a:spcAft>
                <a:spcPts val="0"/>
              </a:spcAft>
              <a:buSzPts val="1300"/>
              <a:buNone/>
            </a:pPr>
            <a:r>
              <a:rPr lang="pt-BR" sz="1900">
                <a:solidFill>
                  <a:srgbClr val="000000"/>
                </a:solidFill>
                <a:highlight>
                  <a:srgbClr val="008080"/>
                </a:highlight>
                <a:latin typeface="Roboto"/>
                <a:ea typeface="Roboto"/>
                <a:cs typeface="Roboto"/>
                <a:sym typeface="Roboto"/>
              </a:rPr>
              <a:t>7- </a:t>
            </a:r>
            <a:r>
              <a:rPr b="0" i="0" lang="pt-BR" sz="1900">
                <a:solidFill>
                  <a:srgbClr val="000000"/>
                </a:solidFill>
                <a:latin typeface="Roboto"/>
                <a:ea typeface="Roboto"/>
                <a:cs typeface="Roboto"/>
                <a:sym typeface="Roboto"/>
              </a:rPr>
              <a:t>O devedor será intimado para cumprir a sentença pelo Diário da Justiça, na pessoa de seu advogado constituído nos autos; por carta com aviso de recebimento, quando não tiver procurador constituído nos autos.</a:t>
            </a:r>
            <a:endParaRPr/>
          </a:p>
          <a:p>
            <a:pPr indent="0" lvl="0" marL="146050" rtl="0" algn="just">
              <a:lnSpc>
                <a:spcPct val="115000"/>
              </a:lnSpc>
              <a:spcBef>
                <a:spcPts val="0"/>
              </a:spcBef>
              <a:spcAft>
                <a:spcPts val="0"/>
              </a:spcAft>
              <a:buSzPts val="1300"/>
              <a:buNone/>
            </a:pPr>
            <a:r>
              <a:t/>
            </a:r>
            <a:endParaRPr b="0" i="0" sz="19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900">
                <a:solidFill>
                  <a:srgbClr val="000000"/>
                </a:solidFill>
                <a:latin typeface="Roboto"/>
                <a:ea typeface="Roboto"/>
                <a:cs typeface="Roboto"/>
                <a:sym typeface="Roboto"/>
              </a:rPr>
              <a:t>Considera-se realizada a intimação quando o devedor houver mudado de endereço sem prévia comunicação ao juízo, observado o disposto no parágrafo único do art. 274</a:t>
            </a:r>
            <a:r>
              <a:rPr b="0" i="0" lang="pt-BR" sz="2000">
                <a:solidFill>
                  <a:srgbClr val="000000"/>
                </a:solidFill>
                <a:latin typeface="Roboto"/>
                <a:ea typeface="Roboto"/>
                <a:cs typeface="Roboto"/>
                <a:sym typeface="Roboto"/>
              </a:rPr>
              <a:t>.</a:t>
            </a:r>
            <a:endParaRPr/>
          </a:p>
        </p:txBody>
      </p:sp>
      <p:sp>
        <p:nvSpPr>
          <p:cNvPr id="532" name="Google Shape;532;p80"/>
          <p:cNvSpPr txBox="1"/>
          <p:nvPr>
            <p:ph type="title"/>
          </p:nvPr>
        </p:nvSpPr>
        <p:spPr>
          <a:xfrm>
            <a:off x="784799" y="594949"/>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ATOS DE COMUNICAÇÃO</a:t>
            </a:r>
            <a:endParaRPr sz="2500">
              <a:latin typeface="Roboto"/>
              <a:ea typeface="Roboto"/>
              <a:cs typeface="Roboto"/>
              <a:sym typeface="Robot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1"/>
          <p:cNvSpPr txBox="1"/>
          <p:nvPr>
            <p:ph idx="1" type="body"/>
          </p:nvPr>
        </p:nvSpPr>
        <p:spPr>
          <a:xfrm>
            <a:off x="707231" y="1414462"/>
            <a:ext cx="7450931" cy="3393319"/>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t/>
            </a:r>
            <a:endParaRPr sz="20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2000">
                <a:solidFill>
                  <a:srgbClr val="000000"/>
                </a:solidFill>
                <a:latin typeface="Roboto"/>
                <a:ea typeface="Roboto"/>
                <a:cs typeface="Roboto"/>
                <a:sym typeface="Roboto"/>
              </a:rPr>
              <a:t>Se o requerimento de pagamento for formulado após 1 (um) ano do trânsito em julgado da sentença, </a:t>
            </a:r>
            <a:r>
              <a:rPr b="1" i="0" lang="pt-BR" sz="2000">
                <a:solidFill>
                  <a:srgbClr val="000000"/>
                </a:solidFill>
                <a:latin typeface="Roboto"/>
                <a:ea typeface="Roboto"/>
                <a:cs typeface="Roboto"/>
                <a:sym typeface="Roboto"/>
              </a:rPr>
              <a:t>a intimação será feita na pessoa do devedor, por meio de carta com aviso de recebimento encaminhada ao endereço constante dos autos</a:t>
            </a:r>
            <a:r>
              <a:rPr b="0" i="0" lang="pt-BR" sz="2000">
                <a:solidFill>
                  <a:srgbClr val="000000"/>
                </a:solidFill>
                <a:latin typeface="Roboto"/>
                <a:ea typeface="Roboto"/>
                <a:cs typeface="Roboto"/>
                <a:sym typeface="Roboto"/>
              </a:rPr>
              <a:t>, observado o disposto no </a:t>
            </a:r>
            <a:r>
              <a:rPr b="0" i="0" lang="pt-BR" sz="2000" u="sng">
                <a:solidFill>
                  <a:schemeClr val="dk2"/>
                </a:solidFill>
                <a:latin typeface="Roboto"/>
                <a:ea typeface="Roboto"/>
                <a:cs typeface="Roboto"/>
                <a:sym typeface="Roboto"/>
                <a:hlinkClick r:id="rId3">
                  <a:extLst>
                    <a:ext uri="{A12FA001-AC4F-418D-AE19-62706E023703}">
                      <ahyp:hlinkClr val="tx"/>
                    </a:ext>
                  </a:extLst>
                </a:hlinkClick>
              </a:rPr>
              <a:t>parágrafo único do art. 274 </a:t>
            </a:r>
            <a:r>
              <a:rPr b="0" i="0" lang="pt-BR" sz="2000">
                <a:solidFill>
                  <a:srgbClr val="000000"/>
                </a:solidFill>
                <a:latin typeface="Roboto"/>
                <a:ea typeface="Roboto"/>
                <a:cs typeface="Roboto"/>
                <a:sym typeface="Roboto"/>
              </a:rPr>
              <a:t>e no § 3º do art. 513, CPC.</a:t>
            </a:r>
            <a:endParaRPr/>
          </a:p>
        </p:txBody>
      </p:sp>
      <p:sp>
        <p:nvSpPr>
          <p:cNvPr id="538" name="Google Shape;538;p81"/>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t/>
            </a:r>
            <a:endParaRPr sz="2500">
              <a:latin typeface="Roboto"/>
              <a:ea typeface="Roboto"/>
              <a:cs typeface="Roboto"/>
              <a:sym typeface="Robot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2"/>
          <p:cNvSpPr txBox="1"/>
          <p:nvPr>
            <p:ph idx="1" type="body"/>
          </p:nvPr>
        </p:nvSpPr>
        <p:spPr>
          <a:xfrm>
            <a:off x="378620" y="764381"/>
            <a:ext cx="7918846" cy="3393319"/>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Art. 523, CPC. </a:t>
            </a:r>
            <a:r>
              <a:rPr b="1" i="0" lang="pt-BR" sz="1800">
                <a:solidFill>
                  <a:srgbClr val="000000"/>
                </a:solidFill>
                <a:latin typeface="Roboto"/>
                <a:ea typeface="Roboto"/>
                <a:cs typeface="Roboto"/>
                <a:sym typeface="Roboto"/>
              </a:rPr>
              <a:t>No caso de condenação em</a:t>
            </a:r>
            <a:r>
              <a:rPr b="1" i="0" lang="pt-BR" sz="1800">
                <a:solidFill>
                  <a:srgbClr val="000000"/>
                </a:solidFill>
                <a:highlight>
                  <a:srgbClr val="008080"/>
                </a:highlight>
                <a:latin typeface="Roboto"/>
                <a:ea typeface="Roboto"/>
                <a:cs typeface="Roboto"/>
                <a:sym typeface="Roboto"/>
              </a:rPr>
              <a:t> quantia certa</a:t>
            </a:r>
            <a:r>
              <a:rPr b="0" i="0" lang="pt-BR" sz="1800">
                <a:solidFill>
                  <a:srgbClr val="000000"/>
                </a:solidFill>
                <a:latin typeface="Roboto"/>
                <a:ea typeface="Roboto"/>
                <a:cs typeface="Roboto"/>
                <a:sym typeface="Roboto"/>
              </a:rPr>
              <a:t>, ou já fixada em liquidação, e no caso de decisão sobre parcela incontroversa, o cumprimento definitivo da sentença far-se-á a requerimento do exequente, sendo o executado intimado para pagar o débito, no prazo de 15 (quinze) dias, acrescido de custas, se houver.</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 </a:t>
            </a:r>
            <a:r>
              <a:rPr b="1" i="0" lang="pt-BR" sz="1800">
                <a:solidFill>
                  <a:srgbClr val="000000"/>
                </a:solidFill>
                <a:latin typeface="Roboto"/>
                <a:ea typeface="Roboto"/>
                <a:cs typeface="Roboto"/>
                <a:sym typeface="Roboto"/>
              </a:rPr>
              <a:t>1º Não ocorrendo pagamento voluntário no prazo do caput , o débito será acrescido de multa de dez por cento e, também, de honorários de advogado de dez por cento. (ADVERTÊNCIA NO ATO DE COMUNICAÇÃO)</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 2º Efetuado o pagamento parcial no prazo previsto no caput , a multa e os honorários previstos no § 1º incidirão sobre o restante.</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 3º Não efetuado tempestivamente o pagamento voluntário, será expedido, desde logo, mandado de penhora e avaliação, seguindo-se os atos de expropriação.</a:t>
            </a:r>
            <a:endParaRPr/>
          </a:p>
          <a:p>
            <a:pPr indent="0" lvl="0" marL="146050" rtl="0" algn="just">
              <a:lnSpc>
                <a:spcPct val="115000"/>
              </a:lnSpc>
              <a:spcBef>
                <a:spcPts val="0"/>
              </a:spcBef>
              <a:spcAft>
                <a:spcPts val="0"/>
              </a:spcAft>
              <a:buSzPts val="1300"/>
              <a:buNone/>
            </a:pPr>
            <a:r>
              <a:t/>
            </a:r>
            <a:endParaRPr sz="2000">
              <a:solidFill>
                <a:srgbClr val="000000"/>
              </a:solidFill>
              <a:latin typeface="Roboto"/>
              <a:ea typeface="Roboto"/>
              <a:cs typeface="Roboto"/>
              <a:sym typeface="Roboto"/>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83"/>
          <p:cNvSpPr txBox="1"/>
          <p:nvPr>
            <p:ph idx="1" type="body"/>
          </p:nvPr>
        </p:nvSpPr>
        <p:spPr>
          <a:xfrm>
            <a:off x="535783" y="1128409"/>
            <a:ext cx="7918846" cy="3015003"/>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Art. 524. § 1º Quando o valor apontado no demonstrativo aparentemente exceder os limites da condenação, a execução será iniciada pelo valor pretendido, mas a penhora terá por base a importância que o juiz entender adequada.</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 2º Para a verificação dos cálculos, </a:t>
            </a:r>
            <a:r>
              <a:rPr b="1" i="0" lang="pt-BR" sz="1800">
                <a:solidFill>
                  <a:srgbClr val="000000"/>
                </a:solidFill>
                <a:latin typeface="Roboto"/>
                <a:ea typeface="Roboto"/>
                <a:cs typeface="Roboto"/>
                <a:sym typeface="Roboto"/>
              </a:rPr>
              <a:t>o juiz poderá valer-se de contabilista do juízo</a:t>
            </a:r>
            <a:r>
              <a:rPr b="0" i="0" lang="pt-BR" sz="1800">
                <a:solidFill>
                  <a:srgbClr val="000000"/>
                </a:solidFill>
                <a:latin typeface="Roboto"/>
                <a:ea typeface="Roboto"/>
                <a:cs typeface="Roboto"/>
                <a:sym typeface="Roboto"/>
              </a:rPr>
              <a:t>, que terá o prazo máximo de 30 (trinta) dias para efetuá-la, exceto se outro lhe for determinado. (</a:t>
            </a:r>
            <a:r>
              <a:rPr b="1" i="0" lang="pt-BR" sz="1800">
                <a:solidFill>
                  <a:schemeClr val="dk1"/>
                </a:solidFill>
                <a:latin typeface="Roboto"/>
                <a:ea typeface="Roboto"/>
                <a:cs typeface="Roboto"/>
                <a:sym typeface="Roboto"/>
              </a:rPr>
              <a:t>O QUE FAZER SE NÃO TIVER CONTADOR?</a:t>
            </a:r>
            <a:r>
              <a:rPr b="0" i="0" lang="pt-BR" sz="1800">
                <a:solidFill>
                  <a:srgbClr val="000000"/>
                </a:solidFill>
                <a:latin typeface="Roboto"/>
                <a:ea typeface="Roboto"/>
                <a:cs typeface="Roboto"/>
                <a:sym typeface="Roboto"/>
              </a:rPr>
              <a:t>)</a:t>
            </a:r>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 3º Quando a elaboração do demonstrativo depender de dados em poder de terceiros ou do executado, o juiz poderá requisitá-los, sob cominação do crime de desobediência.</a:t>
            </a:r>
            <a:endParaRPr/>
          </a:p>
          <a:p>
            <a:pPr indent="0" lvl="0" marL="146050" rtl="0" algn="just">
              <a:lnSpc>
                <a:spcPct val="115000"/>
              </a:lnSpc>
              <a:spcBef>
                <a:spcPts val="0"/>
              </a:spcBef>
              <a:spcAft>
                <a:spcPts val="0"/>
              </a:spcAft>
              <a:buSzPts val="1300"/>
              <a:buNone/>
            </a:pPr>
            <a:r>
              <a:t/>
            </a:r>
            <a:endParaRPr sz="2000">
              <a:solidFill>
                <a:srgbClr val="000000"/>
              </a:solidFill>
              <a:latin typeface="Roboto"/>
              <a:ea typeface="Roboto"/>
              <a:cs typeface="Roboto"/>
              <a:sym typeface="Roboto"/>
            </a:endParaRPr>
          </a:p>
        </p:txBody>
      </p:sp>
      <p:sp>
        <p:nvSpPr>
          <p:cNvPr id="549" name="Google Shape;549;p83"/>
          <p:cNvSpPr txBox="1"/>
          <p:nvPr>
            <p:ph type="title"/>
          </p:nvPr>
        </p:nvSpPr>
        <p:spPr>
          <a:xfrm>
            <a:off x="784799" y="594949"/>
            <a:ext cx="7688700" cy="535200"/>
          </a:xfrm>
          <a:prstGeom prst="rect">
            <a:avLst/>
          </a:prstGeom>
          <a:noFill/>
          <a:ln>
            <a:noFill/>
          </a:ln>
        </p:spPr>
        <p:txBody>
          <a:bodyPr anchorCtr="0" anchor="t" bIns="91425" lIns="91425" spcFirstLastPara="1" rIns="91425" wrap="square" tIns="91425">
            <a:noAutofit/>
          </a:bodyPr>
          <a:lstStyle/>
          <a:p>
            <a:pPr indent="0" lvl="0" marL="146050" rtl="0" algn="ctr">
              <a:lnSpc>
                <a:spcPct val="100000"/>
              </a:lnSpc>
              <a:spcBef>
                <a:spcPts val="0"/>
              </a:spcBef>
              <a:spcAft>
                <a:spcPts val="0"/>
              </a:spcAft>
              <a:buSzPts val="2600"/>
              <a:buNone/>
            </a:pPr>
            <a:r>
              <a:rPr lang="pt-BR" sz="2500">
                <a:solidFill>
                  <a:schemeClr val="dk1"/>
                </a:solidFill>
                <a:latin typeface="Roboto"/>
                <a:ea typeface="Roboto"/>
                <a:cs typeface="Roboto"/>
                <a:sym typeface="Roboto"/>
              </a:rPr>
              <a:t> </a:t>
            </a:r>
            <a:r>
              <a:rPr lang="pt-BR" sz="2500">
                <a:solidFill>
                  <a:schemeClr val="dk2"/>
                </a:solidFill>
                <a:highlight>
                  <a:srgbClr val="008080"/>
                </a:highlight>
                <a:latin typeface="Roboto"/>
                <a:ea typeface="Roboto"/>
                <a:cs typeface="Roboto"/>
                <a:sym typeface="Roboto"/>
              </a:rPr>
              <a:t>8-</a:t>
            </a:r>
            <a:r>
              <a:rPr lang="pt-BR" sz="2500">
                <a:solidFill>
                  <a:schemeClr val="dk1"/>
                </a:solidFill>
                <a:latin typeface="Roboto"/>
                <a:ea typeface="Roboto"/>
                <a:cs typeface="Roboto"/>
                <a:sym typeface="Roboto"/>
              </a:rPr>
              <a:t> </a:t>
            </a:r>
            <a:r>
              <a:rPr lang="pt-BR" sz="2500">
                <a:solidFill>
                  <a:schemeClr val="dk2"/>
                </a:solidFill>
                <a:latin typeface="Roboto"/>
                <a:ea typeface="Roboto"/>
                <a:cs typeface="Roboto"/>
                <a:sym typeface="Roboto"/>
              </a:rPr>
              <a:t>E se o devedor discordar dos cálculos?</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4"/>
          <p:cNvSpPr txBox="1"/>
          <p:nvPr>
            <p:ph idx="1" type="body"/>
          </p:nvPr>
        </p:nvSpPr>
        <p:spPr>
          <a:xfrm>
            <a:off x="1171574" y="1250156"/>
            <a:ext cx="7297341" cy="2900363"/>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 4º Quando a complementação do demonstrativo depender de dados adicionais em poder do executado, o juiz poderá, a requerimento do exequente, requisitá-los, fixando prazo de até 30 (trinta) dias para o cumprimento da diligência.</a:t>
            </a:r>
            <a:endParaRPr/>
          </a:p>
          <a:p>
            <a:pPr indent="0" lvl="0" marL="146050" rtl="0" algn="just">
              <a:lnSpc>
                <a:spcPct val="115000"/>
              </a:lnSpc>
              <a:spcBef>
                <a:spcPts val="0"/>
              </a:spcBef>
              <a:spcAft>
                <a:spcPts val="0"/>
              </a:spcAft>
              <a:buSzPts val="1300"/>
              <a:buNone/>
            </a:pPr>
            <a:r>
              <a:rPr b="0" i="0" lang="pt-BR" sz="1800">
                <a:solidFill>
                  <a:srgbClr val="000000"/>
                </a:solidFill>
                <a:latin typeface="Arial"/>
                <a:ea typeface="Arial"/>
                <a:cs typeface="Arial"/>
                <a:sym typeface="Arial"/>
              </a:rPr>
              <a:t>§ 5º Se os dados adicionais a que se refere o § 4º não forem apresentados pelo executado, sem justificativa, no prazo designado, reputar-se-ão corretos os cálculos apresentados pelo exequente apenas com base nos dados de que dispõe.</a:t>
            </a:r>
            <a:endParaRPr b="0" i="0" sz="2800">
              <a:solidFill>
                <a:srgbClr val="000000"/>
              </a:solidFill>
              <a:latin typeface="Times New Roman"/>
              <a:ea typeface="Times New Roman"/>
              <a:cs typeface="Times New Roman"/>
              <a:sym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5"/>
          <p:cNvSpPr txBox="1"/>
          <p:nvPr>
            <p:ph idx="1" type="body"/>
          </p:nvPr>
        </p:nvSpPr>
        <p:spPr>
          <a:xfrm>
            <a:off x="1014413" y="1503279"/>
            <a:ext cx="7122318" cy="2900363"/>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Art. 525. Transcorrido o prazo previsto no </a:t>
            </a:r>
            <a:r>
              <a:rPr b="0" i="0" lang="pt-BR" sz="1800" u="sng">
                <a:solidFill>
                  <a:srgbClr val="000000"/>
                </a:solidFill>
                <a:latin typeface="Roboto"/>
                <a:ea typeface="Roboto"/>
                <a:cs typeface="Roboto"/>
                <a:sym typeface="Roboto"/>
                <a:hlinkClick r:id="rId3">
                  <a:extLst>
                    <a:ext uri="{A12FA001-AC4F-418D-AE19-62706E023703}">
                      <ahyp:hlinkClr val="tx"/>
                    </a:ext>
                  </a:extLst>
                </a:hlinkClick>
              </a:rPr>
              <a:t>art. 523 </a:t>
            </a:r>
            <a:r>
              <a:rPr b="0" i="0" lang="pt-BR" sz="1800">
                <a:solidFill>
                  <a:srgbClr val="000000"/>
                </a:solidFill>
                <a:latin typeface="Roboto"/>
                <a:ea typeface="Roboto"/>
                <a:cs typeface="Roboto"/>
                <a:sym typeface="Roboto"/>
              </a:rPr>
              <a:t>sem o pagamento voluntário, inicia-se o prazo de 15 (quinze) dias para que o executado, independentemente de penhora ou nova intimação, apresente, nos próprios autos, sua impugnação.</a:t>
            </a:r>
            <a:endParaRPr b="0" i="0"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 1º Na impugnação, o executado poderá alegar:</a:t>
            </a:r>
            <a:endParaRPr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 - falta ou nulidade da citação se, na fase de conhecimento, o processo correu à revelia;</a:t>
            </a:r>
            <a:endParaRPr b="0" i="0"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II - ilegitimidade de parte;</a:t>
            </a:r>
            <a:endParaRPr b="0" i="0"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t/>
            </a:r>
            <a:endParaRPr b="0" i="0" sz="2800">
              <a:solidFill>
                <a:srgbClr val="000000"/>
              </a:solidFill>
              <a:latin typeface="Times New Roman"/>
              <a:ea typeface="Times New Roman"/>
              <a:cs typeface="Times New Roman"/>
              <a:sym typeface="Times New Roman"/>
            </a:endParaRPr>
          </a:p>
        </p:txBody>
      </p:sp>
      <p:sp>
        <p:nvSpPr>
          <p:cNvPr id="560" name="Google Shape;560;p85"/>
          <p:cNvSpPr txBox="1"/>
          <p:nvPr>
            <p:ph type="title"/>
          </p:nvPr>
        </p:nvSpPr>
        <p:spPr>
          <a:xfrm>
            <a:off x="771829" y="530098"/>
            <a:ext cx="7688700" cy="535200"/>
          </a:xfrm>
          <a:prstGeom prst="rect">
            <a:avLst/>
          </a:prstGeom>
          <a:noFill/>
          <a:ln>
            <a:noFill/>
          </a:ln>
        </p:spPr>
        <p:txBody>
          <a:bodyPr anchorCtr="0" anchor="t" bIns="91425" lIns="91425" spcFirstLastPara="1" rIns="91425" wrap="square" tIns="91425">
            <a:noAutofit/>
          </a:bodyPr>
          <a:lstStyle/>
          <a:p>
            <a:pPr indent="0" lvl="0" marL="146050" rtl="0" algn="ctr">
              <a:lnSpc>
                <a:spcPct val="100000"/>
              </a:lnSpc>
              <a:spcBef>
                <a:spcPts val="0"/>
              </a:spcBef>
              <a:spcAft>
                <a:spcPts val="0"/>
              </a:spcAft>
              <a:buSzPts val="2600"/>
              <a:buNone/>
            </a:pPr>
            <a:r>
              <a:rPr lang="pt-BR" sz="2300">
                <a:solidFill>
                  <a:schemeClr val="dk2"/>
                </a:solidFill>
                <a:highlight>
                  <a:srgbClr val="008080"/>
                </a:highlight>
                <a:latin typeface="Roboto"/>
                <a:ea typeface="Roboto"/>
                <a:cs typeface="Roboto"/>
                <a:sym typeface="Roboto"/>
              </a:rPr>
              <a:t>9-</a:t>
            </a:r>
            <a:r>
              <a:rPr lang="pt-BR" sz="2300">
                <a:solidFill>
                  <a:schemeClr val="dk2"/>
                </a:solidFill>
                <a:latin typeface="Roboto"/>
                <a:ea typeface="Roboto"/>
                <a:cs typeface="Roboto"/>
                <a:sym typeface="Roboto"/>
              </a:rPr>
              <a:t> O devedor também pode impugnar o cumprimento de sentença</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6"/>
          <p:cNvSpPr txBox="1"/>
          <p:nvPr>
            <p:ph idx="1" type="body"/>
          </p:nvPr>
        </p:nvSpPr>
        <p:spPr>
          <a:xfrm>
            <a:off x="1035844" y="1435895"/>
            <a:ext cx="7333058" cy="2628900"/>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III - inexequibilidade do título ou inexigibilidade da obrigação;</a:t>
            </a:r>
            <a:endParaRPr b="0" i="0"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IV - penhora incorreta ou avaliação errônea;</a:t>
            </a:r>
            <a:endParaRPr b="0" i="0"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V - excesso de execução ou cumulação indevida de execuções;</a:t>
            </a:r>
            <a:endParaRPr b="0" i="0"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VI - incompetência absoluta ou relativa do juízo da execução;</a:t>
            </a:r>
            <a:endParaRPr b="0" i="0" sz="36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1800">
                <a:solidFill>
                  <a:srgbClr val="000000"/>
                </a:solidFill>
                <a:latin typeface="Roboto"/>
                <a:ea typeface="Roboto"/>
                <a:cs typeface="Roboto"/>
                <a:sym typeface="Roboto"/>
              </a:rPr>
              <a:t>VII - qualquer causa modificativa ou extintiva da obrigação, como pagamento, novação, compensação, transação ou prescrição, desde que supervenientes à sentença.</a:t>
            </a:r>
            <a:endParaRPr b="0" i="0" sz="3600">
              <a:solidFill>
                <a:srgbClr val="000000"/>
              </a:solidFill>
              <a:latin typeface="Roboto"/>
              <a:ea typeface="Roboto"/>
              <a:cs typeface="Roboto"/>
              <a:sym typeface="Robot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7"/>
          <p:cNvSpPr txBox="1"/>
          <p:nvPr>
            <p:ph idx="1" type="body"/>
          </p:nvPr>
        </p:nvSpPr>
        <p:spPr>
          <a:xfrm>
            <a:off x="397251" y="1364457"/>
            <a:ext cx="8349498" cy="3143249"/>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b="0" i="0" lang="pt-BR" sz="1800">
                <a:solidFill>
                  <a:srgbClr val="000000"/>
                </a:solidFill>
                <a:latin typeface="Roboto"/>
                <a:ea typeface="Roboto"/>
                <a:cs typeface="Roboto"/>
                <a:sym typeface="Roboto"/>
              </a:rPr>
              <a:t>Ela se processa nos mesmos autos do Cumprimento de Sentença. É defesa do executado.</a:t>
            </a:r>
            <a:endParaRPr/>
          </a:p>
          <a:p>
            <a:pPr indent="-311150" lvl="0" marL="457200" rtl="0" algn="just">
              <a:lnSpc>
                <a:spcPct val="115000"/>
              </a:lnSpc>
              <a:spcBef>
                <a:spcPts val="0"/>
              </a:spcBef>
              <a:spcAft>
                <a:spcPts val="0"/>
              </a:spcAft>
              <a:buSzPts val="1300"/>
              <a:buChar char="●"/>
            </a:pPr>
            <a:r>
              <a:rPr lang="pt-BR" sz="1800">
                <a:solidFill>
                  <a:srgbClr val="000000"/>
                </a:solidFill>
                <a:latin typeface="Roboto"/>
                <a:ea typeface="Roboto"/>
                <a:cs typeface="Roboto"/>
                <a:sym typeface="Roboto"/>
              </a:rPr>
              <a:t>Ela não interrompe a cadeia do procedimento.</a:t>
            </a:r>
            <a:endParaRPr/>
          </a:p>
          <a:p>
            <a:pPr indent="-311150" lvl="0" marL="457200" rtl="0" algn="just">
              <a:lnSpc>
                <a:spcPct val="115000"/>
              </a:lnSpc>
              <a:spcBef>
                <a:spcPts val="0"/>
              </a:spcBef>
              <a:spcAft>
                <a:spcPts val="0"/>
              </a:spcAft>
              <a:buSzPts val="1300"/>
              <a:buChar char="●"/>
            </a:pPr>
            <a:r>
              <a:rPr b="0" i="0" lang="pt-BR" sz="1800">
                <a:solidFill>
                  <a:srgbClr val="000000"/>
                </a:solidFill>
                <a:latin typeface="Roboto"/>
                <a:ea typeface="Roboto"/>
                <a:cs typeface="Roboto"/>
                <a:sym typeface="Roboto"/>
              </a:rPr>
              <a:t>Não suspende os atos executórios, salvo </a:t>
            </a:r>
            <a:r>
              <a:rPr lang="pt-BR" sz="1800">
                <a:solidFill>
                  <a:srgbClr val="000000"/>
                </a:solidFill>
                <a:latin typeface="Roboto"/>
                <a:ea typeface="Roboto"/>
                <a:cs typeface="Roboto"/>
                <a:sym typeface="Roboto"/>
              </a:rPr>
              <a:t>situação do art. 525, §6º, CPC: </a:t>
            </a:r>
            <a:r>
              <a:rPr b="0" i="0" lang="pt-BR" sz="1800">
                <a:solidFill>
                  <a:srgbClr val="000000"/>
                </a:solidFill>
                <a:latin typeface="Roboto"/>
                <a:ea typeface="Roboto"/>
                <a:cs typeface="Roboto"/>
                <a:sym typeface="Roboto"/>
              </a:rPr>
              <a:t>A apresentação de impugnação não impede a prática dos atos executivos, inclusive os de expropriação, podendo o juiz, a requerimento do executado e desde que garantido o juízo com penhora, caução ou depósito suficientes, atribuir-lhe efeito suspensivo, se seus fundamentos forem relevantes e se o prosseguimento da execução for manifestamente suscetível de causar ao executado grave dano de difícil ou incerta reparação.</a:t>
            </a:r>
            <a:endParaRPr/>
          </a:p>
        </p:txBody>
      </p:sp>
      <p:sp>
        <p:nvSpPr>
          <p:cNvPr id="571" name="Google Shape;571;p87"/>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146050" rtl="0" algn="just">
              <a:lnSpc>
                <a:spcPct val="100000"/>
              </a:lnSpc>
              <a:spcBef>
                <a:spcPts val="0"/>
              </a:spcBef>
              <a:spcAft>
                <a:spcPts val="0"/>
              </a:spcAft>
              <a:buSzPts val="2600"/>
              <a:buNone/>
            </a:pPr>
            <a:r>
              <a:rPr i="0" lang="pt-BR" sz="2000">
                <a:solidFill>
                  <a:srgbClr val="000000"/>
                </a:solidFill>
                <a:latin typeface="Roboto"/>
                <a:ea typeface="Roboto"/>
                <a:cs typeface="Roboto"/>
                <a:sym typeface="Roboto"/>
              </a:rPr>
              <a:t>TÓPICOS - IMPUGNAÇÃO AO CUMPRIMENTO DE SENTENÇA</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8"/>
          <p:cNvSpPr txBox="1"/>
          <p:nvPr>
            <p:ph idx="1" type="body"/>
          </p:nvPr>
        </p:nvSpPr>
        <p:spPr>
          <a:xfrm>
            <a:off x="397251" y="1255283"/>
            <a:ext cx="8349498" cy="3143249"/>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0"/>
              </a:spcBef>
              <a:spcAft>
                <a:spcPts val="0"/>
              </a:spcAft>
              <a:buSzPts val="1300"/>
              <a:buChar char="●"/>
            </a:pPr>
            <a:r>
              <a:rPr b="0" i="0" lang="pt-BR" sz="1800">
                <a:solidFill>
                  <a:srgbClr val="000000"/>
                </a:solidFill>
                <a:latin typeface="Roboto"/>
                <a:ea typeface="Roboto"/>
                <a:cs typeface="Roboto"/>
                <a:sym typeface="Roboto"/>
              </a:rPr>
              <a:t>Pode se referir ao mérito (obrigação que se tenta forçar o cumprimento) ou ao procedimento da execução.</a:t>
            </a:r>
            <a:endParaRPr/>
          </a:p>
          <a:p>
            <a:pPr indent="-311150" lvl="0" marL="457200" rtl="0" algn="just">
              <a:lnSpc>
                <a:spcPct val="115000"/>
              </a:lnSpc>
              <a:spcBef>
                <a:spcPts val="0"/>
              </a:spcBef>
              <a:spcAft>
                <a:spcPts val="0"/>
              </a:spcAft>
              <a:buSzPts val="1300"/>
              <a:buChar char="●"/>
            </a:pPr>
            <a:r>
              <a:rPr lang="pt-BR" sz="1800">
                <a:solidFill>
                  <a:srgbClr val="000000"/>
                </a:solidFill>
                <a:latin typeface="Roboto"/>
                <a:ea typeface="Roboto"/>
                <a:cs typeface="Roboto"/>
                <a:sym typeface="Roboto"/>
              </a:rPr>
              <a:t>Quando temos impugnação de mérito, existe uma cadeia autônoma de atos processuais (vide disposição do art. 775, CPC – a desistência da execução somente leva à extinção de embargos que digam respeito a questões processuais).</a:t>
            </a:r>
            <a:endParaRPr/>
          </a:p>
          <a:p>
            <a:pPr indent="-311150" lvl="0" marL="457200" rtl="0" algn="just">
              <a:lnSpc>
                <a:spcPct val="115000"/>
              </a:lnSpc>
              <a:spcBef>
                <a:spcPts val="0"/>
              </a:spcBef>
              <a:spcAft>
                <a:spcPts val="0"/>
              </a:spcAft>
              <a:buSzPts val="1300"/>
              <a:buChar char="●"/>
            </a:pPr>
            <a:r>
              <a:rPr b="0" i="0" lang="pt-BR" sz="1800">
                <a:solidFill>
                  <a:srgbClr val="000000"/>
                </a:solidFill>
                <a:latin typeface="Roboto"/>
                <a:ea typeface="Roboto"/>
                <a:cs typeface="Roboto"/>
                <a:sym typeface="Roboto"/>
              </a:rPr>
              <a:t>Cabe agravo de instrumento da </a:t>
            </a:r>
            <a:r>
              <a:rPr lang="pt-BR" sz="1800">
                <a:solidFill>
                  <a:srgbClr val="000000"/>
                </a:solidFill>
                <a:latin typeface="Roboto"/>
                <a:ea typeface="Roboto"/>
                <a:cs typeface="Roboto"/>
                <a:sym typeface="Roboto"/>
              </a:rPr>
              <a:t>decisão que julgar a impugnação (art. 1015, parágrafo único, CPC)</a:t>
            </a:r>
            <a:endParaRPr/>
          </a:p>
          <a:p>
            <a:pPr indent="-311150" lvl="0" marL="457200" rtl="0" algn="just">
              <a:lnSpc>
                <a:spcPct val="115000"/>
              </a:lnSpc>
              <a:spcBef>
                <a:spcPts val="0"/>
              </a:spcBef>
              <a:spcAft>
                <a:spcPts val="0"/>
              </a:spcAft>
              <a:buSzPts val="1300"/>
              <a:buChar char="●"/>
            </a:pPr>
            <a:r>
              <a:rPr b="1" i="0" lang="pt-BR" sz="1800">
                <a:solidFill>
                  <a:srgbClr val="0C4C44"/>
                </a:solidFill>
                <a:latin typeface="Roboto"/>
                <a:ea typeface="Roboto"/>
                <a:cs typeface="Roboto"/>
                <a:sym typeface="Roboto"/>
              </a:rPr>
              <a:t>Mas e se</a:t>
            </a:r>
            <a:r>
              <a:rPr b="1" lang="pt-BR" sz="1800">
                <a:solidFill>
                  <a:srgbClr val="0C4C44"/>
                </a:solidFill>
                <a:latin typeface="Roboto"/>
                <a:ea typeface="Roboto"/>
                <a:cs typeface="Roboto"/>
                <a:sym typeface="Roboto"/>
              </a:rPr>
              <a:t>, do julgamento da impugnação, ocorrer hipótese de extinção do feito, com solução de mérito?</a:t>
            </a:r>
            <a:endParaRPr b="1" i="0" sz="1800">
              <a:solidFill>
                <a:srgbClr val="0C4C44"/>
              </a:solidFill>
              <a:latin typeface="Roboto"/>
              <a:ea typeface="Roboto"/>
              <a:cs typeface="Roboto"/>
              <a:sym typeface="Roboto"/>
            </a:endParaRPr>
          </a:p>
        </p:txBody>
      </p:sp>
      <p:sp>
        <p:nvSpPr>
          <p:cNvPr id="577" name="Google Shape;577;p88"/>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146050" rtl="0" algn="just">
              <a:lnSpc>
                <a:spcPct val="100000"/>
              </a:lnSpc>
              <a:spcBef>
                <a:spcPts val="0"/>
              </a:spcBef>
              <a:spcAft>
                <a:spcPts val="0"/>
              </a:spcAft>
              <a:buSzPts val="2600"/>
              <a:buNone/>
            </a:pPr>
            <a:r>
              <a:rPr i="0" lang="pt-BR" sz="2000">
                <a:solidFill>
                  <a:srgbClr val="000000"/>
                </a:solidFill>
                <a:latin typeface="Roboto"/>
                <a:ea typeface="Roboto"/>
                <a:cs typeface="Roboto"/>
                <a:sym typeface="Roboto"/>
              </a:rPr>
              <a:t>TÓPICOS - IMPUGNAÇÃO AO CUMPRIMENTO DE SENTENÇA</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89"/>
          <p:cNvSpPr txBox="1"/>
          <p:nvPr>
            <p:ph idx="1" type="body"/>
          </p:nvPr>
        </p:nvSpPr>
        <p:spPr>
          <a:xfrm>
            <a:off x="1814513" y="1364456"/>
            <a:ext cx="5072062" cy="2978982"/>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t/>
            </a:r>
            <a:endParaRPr sz="2000">
              <a:solidFill>
                <a:srgbClr val="000000"/>
              </a:solidFill>
              <a:latin typeface="Roboto"/>
              <a:ea typeface="Roboto"/>
              <a:cs typeface="Roboto"/>
              <a:sym typeface="Roboto"/>
            </a:endParaRPr>
          </a:p>
          <a:p>
            <a:pPr indent="0" lvl="0" marL="146050" rtl="0" algn="l">
              <a:lnSpc>
                <a:spcPct val="115000"/>
              </a:lnSpc>
              <a:spcBef>
                <a:spcPts val="0"/>
              </a:spcBef>
              <a:spcAft>
                <a:spcPts val="0"/>
              </a:spcAft>
              <a:buSzPts val="1300"/>
              <a:buNone/>
            </a:pPr>
            <a:r>
              <a:rPr b="1" lang="pt-BR" sz="3000">
                <a:solidFill>
                  <a:schemeClr val="dk1"/>
                </a:solidFill>
                <a:latin typeface="Roboto"/>
                <a:ea typeface="Roboto"/>
                <a:cs typeface="Roboto"/>
                <a:sym typeface="Roboto"/>
              </a:rPr>
              <a:t>Cumprimento de sentença é somente busca de bens para penhora?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idx="1" type="body"/>
          </p:nvPr>
        </p:nvSpPr>
        <p:spPr>
          <a:xfrm>
            <a:off x="729450" y="1264450"/>
            <a:ext cx="7688700" cy="30756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just">
              <a:lnSpc>
                <a:spcPct val="100000"/>
              </a:lnSpc>
              <a:spcBef>
                <a:spcPts val="0"/>
              </a:spcBef>
              <a:spcAft>
                <a:spcPts val="0"/>
              </a:spcAft>
              <a:buSzPct val="65162"/>
              <a:buNone/>
            </a:pPr>
            <a:r>
              <a:rPr lang="pt-BR" sz="2850">
                <a:solidFill>
                  <a:srgbClr val="000000"/>
                </a:solidFill>
                <a:latin typeface="Roboto"/>
                <a:ea typeface="Roboto"/>
                <a:cs typeface="Roboto"/>
                <a:sym typeface="Roboto"/>
              </a:rPr>
              <a:t>Art. 34, §2º da lei 4320/64 (direito financeiro):</a:t>
            </a:r>
            <a:endParaRPr sz="2850">
              <a:solidFill>
                <a:srgbClr val="000000"/>
              </a:solidFill>
              <a:latin typeface="Roboto"/>
              <a:ea typeface="Roboto"/>
              <a:cs typeface="Roboto"/>
              <a:sym typeface="Roboto"/>
            </a:endParaRPr>
          </a:p>
          <a:p>
            <a:pPr indent="0" lvl="8" marL="0" rtl="0" algn="just">
              <a:lnSpc>
                <a:spcPct val="100000"/>
              </a:lnSpc>
              <a:spcBef>
                <a:spcPts val="0"/>
              </a:spcBef>
              <a:spcAft>
                <a:spcPts val="0"/>
              </a:spcAft>
              <a:buClr>
                <a:srgbClr val="000000"/>
              </a:buClr>
              <a:buSzPct val="98245"/>
              <a:buFont typeface="Arial"/>
              <a:buNone/>
            </a:pPr>
            <a:r>
              <a:t/>
            </a:r>
            <a:endParaRPr sz="2850">
              <a:solidFill>
                <a:srgbClr val="000000"/>
              </a:solidFill>
              <a:latin typeface="Roboto"/>
              <a:ea typeface="Roboto"/>
              <a:cs typeface="Roboto"/>
              <a:sym typeface="Roboto"/>
            </a:endParaRPr>
          </a:p>
          <a:p>
            <a:pPr indent="0" lvl="0" marL="0" rtl="0" algn="just">
              <a:lnSpc>
                <a:spcPct val="100000"/>
              </a:lnSpc>
              <a:spcBef>
                <a:spcPts val="0"/>
              </a:spcBef>
              <a:spcAft>
                <a:spcPts val="0"/>
              </a:spcAft>
              <a:buSzPct val="65162"/>
              <a:buNone/>
            </a:pPr>
            <a:r>
              <a:rPr lang="pt-BR" sz="2850">
                <a:solidFill>
                  <a:srgbClr val="000000"/>
                </a:solidFill>
                <a:latin typeface="Roboto"/>
                <a:ea typeface="Roboto"/>
                <a:cs typeface="Roboto"/>
                <a:sym typeface="Roboto"/>
              </a:rPr>
              <a:t>Dívida Ativa Tributária: obrigação legal relativa a tributos e respectivos adicionais e multas</a:t>
            </a:r>
            <a:endParaRPr sz="2850">
              <a:solidFill>
                <a:srgbClr val="000000"/>
              </a:solidFill>
              <a:latin typeface="Roboto"/>
              <a:ea typeface="Roboto"/>
              <a:cs typeface="Roboto"/>
              <a:sym typeface="Roboto"/>
            </a:endParaRPr>
          </a:p>
          <a:p>
            <a:pPr indent="0" lvl="8" marL="0" rtl="0" algn="just">
              <a:lnSpc>
                <a:spcPct val="100000"/>
              </a:lnSpc>
              <a:spcBef>
                <a:spcPts val="0"/>
              </a:spcBef>
              <a:spcAft>
                <a:spcPts val="0"/>
              </a:spcAft>
              <a:buClr>
                <a:srgbClr val="549E39"/>
              </a:buClr>
              <a:buSzPct val="68596"/>
              <a:buFont typeface="Arial"/>
              <a:buNone/>
            </a:pPr>
            <a:r>
              <a:t/>
            </a:r>
            <a:endParaRPr sz="2850">
              <a:solidFill>
                <a:srgbClr val="000000"/>
              </a:solidFill>
              <a:latin typeface="Roboto"/>
              <a:ea typeface="Roboto"/>
              <a:cs typeface="Roboto"/>
              <a:sym typeface="Roboto"/>
            </a:endParaRPr>
          </a:p>
          <a:p>
            <a:pPr indent="0" lvl="0" marL="0" rtl="0" algn="just">
              <a:lnSpc>
                <a:spcPct val="100000"/>
              </a:lnSpc>
              <a:spcBef>
                <a:spcPts val="0"/>
              </a:spcBef>
              <a:spcAft>
                <a:spcPts val="0"/>
              </a:spcAft>
              <a:buSzPct val="65162"/>
              <a:buNone/>
            </a:pPr>
            <a:r>
              <a:rPr lang="pt-BR" sz="2850">
                <a:solidFill>
                  <a:srgbClr val="000000"/>
                </a:solidFill>
                <a:latin typeface="Roboto"/>
                <a:ea typeface="Roboto"/>
                <a:cs typeface="Roboto"/>
                <a:sym typeface="Roboto"/>
              </a:rPr>
              <a:t>Dívida Ativa não-Tributária: proveniente de empréstimos compulsórios, contribuições estabelecidas em lei, multa de qualquer origem ou natureza, exceto as tributárias, foros, laudêmios, alugueis ou taxas de ocupação, custas processuais, preços de serviços prestados por estabelecimentos públicos, indenizações, reposições, restituições.</a:t>
            </a:r>
            <a:endParaRPr sz="2850">
              <a:solidFill>
                <a:srgbClr val="000000"/>
              </a:solidFill>
              <a:latin typeface="Roboto"/>
              <a:ea typeface="Roboto"/>
              <a:cs typeface="Roboto"/>
              <a:sym typeface="Roboto"/>
            </a:endParaRPr>
          </a:p>
          <a:p>
            <a:pPr indent="0" lvl="0" marL="0" rtl="0" algn="l">
              <a:lnSpc>
                <a:spcPct val="115000"/>
              </a:lnSpc>
              <a:spcBef>
                <a:spcPts val="0"/>
              </a:spcBef>
              <a:spcAft>
                <a:spcPts val="1200"/>
              </a:spcAft>
              <a:buSzPct val="142857"/>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90"/>
          <p:cNvSpPr txBox="1"/>
          <p:nvPr>
            <p:ph idx="1" type="body"/>
          </p:nvPr>
        </p:nvSpPr>
        <p:spPr>
          <a:xfrm>
            <a:off x="1039494" y="1420238"/>
            <a:ext cx="7034463" cy="3131768"/>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lang="pt-BR" sz="2000">
                <a:solidFill>
                  <a:srgbClr val="000000"/>
                </a:solidFill>
                <a:highlight>
                  <a:srgbClr val="008080"/>
                </a:highlight>
                <a:latin typeface="Roboto"/>
                <a:ea typeface="Roboto"/>
                <a:cs typeface="Roboto"/>
                <a:sym typeface="Roboto"/>
              </a:rPr>
              <a:t>10</a:t>
            </a:r>
            <a:r>
              <a:rPr b="0" i="0" lang="pt-BR" sz="2000">
                <a:solidFill>
                  <a:srgbClr val="000000"/>
                </a:solidFill>
                <a:highlight>
                  <a:srgbClr val="008080"/>
                </a:highlight>
                <a:latin typeface="Roboto"/>
                <a:ea typeface="Roboto"/>
                <a:cs typeface="Roboto"/>
                <a:sym typeface="Roboto"/>
              </a:rPr>
              <a:t>-</a:t>
            </a:r>
            <a:endParaRPr sz="20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2200">
                <a:solidFill>
                  <a:srgbClr val="000000"/>
                </a:solidFill>
                <a:latin typeface="Roboto"/>
                <a:ea typeface="Roboto"/>
                <a:cs typeface="Roboto"/>
                <a:sym typeface="Roboto"/>
              </a:rPr>
              <a:t> Art. 782, §3º, CPC: A requerimento da parte, o juiz pode determinar a inclusão do nome do executado em cadastros de inadimplentes. (</a:t>
            </a:r>
            <a:r>
              <a:rPr b="1" i="0" lang="pt-BR" sz="2200">
                <a:solidFill>
                  <a:srgbClr val="000000"/>
                </a:solidFill>
                <a:latin typeface="Roboto"/>
                <a:ea typeface="Roboto"/>
                <a:cs typeface="Roboto"/>
                <a:sym typeface="Roboto"/>
              </a:rPr>
              <a:t>CADIN</a:t>
            </a:r>
            <a:r>
              <a:rPr b="0" i="0" lang="pt-BR" sz="2200">
                <a:solidFill>
                  <a:srgbClr val="000000"/>
                </a:solidFill>
                <a:latin typeface="Roboto"/>
                <a:ea typeface="Roboto"/>
                <a:cs typeface="Roboto"/>
                <a:sym typeface="Roboto"/>
              </a:rPr>
              <a:t>)</a:t>
            </a:r>
            <a:endParaRPr/>
          </a:p>
          <a:p>
            <a:pPr indent="0" lvl="0" marL="146050" rtl="0" algn="just">
              <a:lnSpc>
                <a:spcPct val="115000"/>
              </a:lnSpc>
              <a:spcBef>
                <a:spcPts val="0"/>
              </a:spcBef>
              <a:spcAft>
                <a:spcPts val="0"/>
              </a:spcAft>
              <a:buSzPts val="1300"/>
              <a:buNone/>
            </a:pPr>
            <a:r>
              <a:t/>
            </a:r>
            <a:endParaRPr b="0" i="0" sz="22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lang="pt-BR" sz="2200">
                <a:solidFill>
                  <a:srgbClr val="000000"/>
                </a:solidFill>
                <a:latin typeface="Roboto"/>
                <a:ea typeface="Roboto"/>
                <a:cs typeface="Roboto"/>
                <a:sym typeface="Roboto"/>
              </a:rPr>
              <a:t>A sentença pode ser levada a protesto. </a:t>
            </a:r>
            <a:endParaRPr b="0" i="0" sz="2200">
              <a:solidFill>
                <a:srgbClr val="000000"/>
              </a:solidFill>
              <a:latin typeface="Roboto"/>
              <a:ea typeface="Roboto"/>
              <a:cs typeface="Roboto"/>
              <a:sym typeface="Roboto"/>
            </a:endParaRPr>
          </a:p>
          <a:p>
            <a:pPr indent="0" lvl="0" marL="53339" rtl="0" algn="just">
              <a:lnSpc>
                <a:spcPct val="150000"/>
              </a:lnSpc>
              <a:spcBef>
                <a:spcPts val="0"/>
              </a:spcBef>
              <a:spcAft>
                <a:spcPts val="0"/>
              </a:spcAft>
              <a:buClr>
                <a:srgbClr val="000000"/>
              </a:buClr>
              <a:buSzPts val="2000"/>
              <a:buNone/>
            </a:pPr>
            <a:r>
              <a:t/>
            </a:r>
            <a:endParaRPr sz="2000">
              <a:latin typeface="Roboto"/>
              <a:ea typeface="Roboto"/>
              <a:cs typeface="Roboto"/>
              <a:sym typeface="Roboto"/>
            </a:endParaRPr>
          </a:p>
        </p:txBody>
      </p:sp>
      <p:sp>
        <p:nvSpPr>
          <p:cNvPr id="588" name="Google Shape;588;p90"/>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CUMPRIMENTO DE SENTENÇA</a:t>
            </a:r>
            <a:endParaRPr sz="2500">
              <a:latin typeface="Roboto"/>
              <a:ea typeface="Roboto"/>
              <a:cs typeface="Roboto"/>
              <a:sym typeface="Robo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91"/>
          <p:cNvSpPr txBox="1"/>
          <p:nvPr>
            <p:ph idx="1" type="body"/>
          </p:nvPr>
        </p:nvSpPr>
        <p:spPr>
          <a:xfrm>
            <a:off x="663358" y="1280168"/>
            <a:ext cx="7401936" cy="3271838"/>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2000">
                <a:solidFill>
                  <a:srgbClr val="000000"/>
                </a:solidFill>
                <a:latin typeface="Roboto"/>
                <a:ea typeface="Roboto"/>
                <a:cs typeface="Roboto"/>
                <a:sym typeface="Roboto"/>
              </a:rPr>
              <a:t>Art. 517. A decisão judicial transitada em julgado poderá ser levada a protesto, nos termos da lei, depois de transcorrido o prazo para pagamento voluntário previsto no </a:t>
            </a:r>
            <a:r>
              <a:rPr b="0" i="0" lang="pt-BR" sz="2000" u="sng">
                <a:solidFill>
                  <a:srgbClr val="000000"/>
                </a:solidFill>
                <a:latin typeface="Roboto"/>
                <a:ea typeface="Roboto"/>
                <a:cs typeface="Roboto"/>
                <a:sym typeface="Roboto"/>
                <a:hlinkClick r:id="rId3">
                  <a:extLst>
                    <a:ext uri="{A12FA001-AC4F-418D-AE19-62706E023703}">
                      <ahyp:hlinkClr val="tx"/>
                    </a:ext>
                  </a:extLst>
                </a:hlinkClick>
              </a:rPr>
              <a:t>art. 523.</a:t>
            </a:r>
            <a:endParaRPr b="0" i="0" sz="20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rPr b="0" i="0" lang="pt-BR" sz="2000">
                <a:solidFill>
                  <a:srgbClr val="000000"/>
                </a:solidFill>
                <a:latin typeface="Roboto"/>
                <a:ea typeface="Roboto"/>
                <a:cs typeface="Roboto"/>
                <a:sym typeface="Roboto"/>
              </a:rPr>
              <a:t>§ 1º Para efetivar o protesto, incumbe ao exequente apresentar certidão de teor da decisão.</a:t>
            </a:r>
            <a:endParaRPr/>
          </a:p>
          <a:p>
            <a:pPr indent="0" lvl="0" marL="146050" rtl="0" algn="just">
              <a:lnSpc>
                <a:spcPct val="115000"/>
              </a:lnSpc>
              <a:spcBef>
                <a:spcPts val="0"/>
              </a:spcBef>
              <a:spcAft>
                <a:spcPts val="0"/>
              </a:spcAft>
              <a:buSzPts val="1300"/>
              <a:buNone/>
            </a:pPr>
            <a:r>
              <a:rPr b="0" i="0" lang="pt-BR" sz="2000">
                <a:solidFill>
                  <a:srgbClr val="000000"/>
                </a:solidFill>
                <a:latin typeface="Roboto"/>
                <a:ea typeface="Roboto"/>
                <a:cs typeface="Roboto"/>
                <a:sym typeface="Roboto"/>
              </a:rPr>
              <a:t>§ 2º A certidão de teor da decisão deverá ser fornecida no prazo de 3 (três) dias e indicará o nome e a qualificação do exequente e do executado, o número do processo, o valor da dívida e a data de decurso do prazo para pagamento voluntário.</a:t>
            </a:r>
            <a:endParaRPr/>
          </a:p>
          <a:p>
            <a:pPr indent="0" lvl="0" marL="53339" rtl="0" algn="just">
              <a:lnSpc>
                <a:spcPct val="150000"/>
              </a:lnSpc>
              <a:spcBef>
                <a:spcPts val="0"/>
              </a:spcBef>
              <a:spcAft>
                <a:spcPts val="0"/>
              </a:spcAft>
              <a:buClr>
                <a:srgbClr val="000000"/>
              </a:buClr>
              <a:buSzPts val="2000"/>
              <a:buNone/>
            </a:pPr>
            <a:r>
              <a:t/>
            </a:r>
            <a:endParaRPr sz="2000">
              <a:latin typeface="Roboto"/>
              <a:ea typeface="Roboto"/>
              <a:cs typeface="Roboto"/>
              <a:sym typeface="Roboto"/>
            </a:endParaRPr>
          </a:p>
        </p:txBody>
      </p:sp>
      <p:sp>
        <p:nvSpPr>
          <p:cNvPr id="594" name="Google Shape;594;p91"/>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CUMPRIMENTO DE SENTENÇA</a:t>
            </a:r>
            <a:endParaRPr sz="2500">
              <a:latin typeface="Roboto"/>
              <a:ea typeface="Roboto"/>
              <a:cs typeface="Roboto"/>
              <a:sym typeface="Roboto"/>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2"/>
          <p:cNvSpPr txBox="1"/>
          <p:nvPr>
            <p:ph idx="1" type="body"/>
          </p:nvPr>
        </p:nvSpPr>
        <p:spPr>
          <a:xfrm>
            <a:off x="1300162" y="1728788"/>
            <a:ext cx="6765131" cy="2823218"/>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2000">
                <a:solidFill>
                  <a:srgbClr val="000000"/>
                </a:solidFill>
                <a:latin typeface="Roboto"/>
                <a:ea typeface="Roboto"/>
                <a:cs typeface="Roboto"/>
                <a:sym typeface="Roboto"/>
              </a:rPr>
              <a:t>§ 3º (...)  4º A requerimento do executado, o protesto será cancelado por determinação do juiz, mediante ofício a ser expedido ao cartório, no prazo de 3 (três) dias, contado da data de protocolo do requerimento, desde que comprovada a satisfação integral da obrigação.</a:t>
            </a:r>
            <a:endParaRPr/>
          </a:p>
          <a:p>
            <a:pPr indent="0" lvl="0" marL="146050" rtl="0" algn="just">
              <a:lnSpc>
                <a:spcPct val="115000"/>
              </a:lnSpc>
              <a:spcBef>
                <a:spcPts val="0"/>
              </a:spcBef>
              <a:spcAft>
                <a:spcPts val="0"/>
              </a:spcAft>
              <a:buSzPts val="1300"/>
              <a:buNone/>
            </a:pPr>
            <a:r>
              <a:t/>
            </a:r>
            <a:endParaRPr sz="2200">
              <a:solidFill>
                <a:srgbClr val="000000"/>
              </a:solidFill>
              <a:latin typeface="Roboto"/>
              <a:ea typeface="Roboto"/>
              <a:cs typeface="Roboto"/>
              <a:sym typeface="Roboto"/>
            </a:endParaRPr>
          </a:p>
          <a:p>
            <a:pPr indent="0" lvl="0" marL="146050" rtl="0" algn="just">
              <a:lnSpc>
                <a:spcPct val="115000"/>
              </a:lnSpc>
              <a:spcBef>
                <a:spcPts val="0"/>
              </a:spcBef>
              <a:spcAft>
                <a:spcPts val="0"/>
              </a:spcAft>
              <a:buSzPts val="1300"/>
              <a:buNone/>
            </a:pPr>
            <a:r>
              <a:t/>
            </a:r>
            <a:endParaRPr b="0" i="0" sz="2000">
              <a:solidFill>
                <a:srgbClr val="000000"/>
              </a:solidFill>
              <a:latin typeface="Roboto"/>
              <a:ea typeface="Roboto"/>
              <a:cs typeface="Roboto"/>
              <a:sym typeface="Roboto"/>
            </a:endParaRPr>
          </a:p>
          <a:p>
            <a:pPr indent="0" lvl="0" marL="53339" rtl="0" algn="just">
              <a:lnSpc>
                <a:spcPct val="150000"/>
              </a:lnSpc>
              <a:spcBef>
                <a:spcPts val="0"/>
              </a:spcBef>
              <a:spcAft>
                <a:spcPts val="0"/>
              </a:spcAft>
              <a:buClr>
                <a:srgbClr val="000000"/>
              </a:buClr>
              <a:buSzPts val="2000"/>
              <a:buNone/>
            </a:pPr>
            <a:r>
              <a:t/>
            </a:r>
            <a:endParaRPr sz="2000">
              <a:latin typeface="Roboto"/>
              <a:ea typeface="Roboto"/>
              <a:cs typeface="Roboto"/>
              <a:sym typeface="Roboto"/>
            </a:endParaRPr>
          </a:p>
        </p:txBody>
      </p:sp>
      <p:sp>
        <p:nvSpPr>
          <p:cNvPr id="600" name="Google Shape;600;p92"/>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CUMPRIMENTO DE SENTENÇA</a:t>
            </a:r>
            <a:endParaRPr sz="2500">
              <a:latin typeface="Roboto"/>
              <a:ea typeface="Roboto"/>
              <a:cs typeface="Roboto"/>
              <a:sym typeface="Roboto"/>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93"/>
          <p:cNvSpPr txBox="1"/>
          <p:nvPr>
            <p:ph idx="1" type="body"/>
          </p:nvPr>
        </p:nvSpPr>
        <p:spPr>
          <a:xfrm>
            <a:off x="950117" y="1765943"/>
            <a:ext cx="6768703" cy="2846901"/>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2000">
                <a:solidFill>
                  <a:srgbClr val="000000"/>
                </a:solidFill>
                <a:latin typeface="Roboto"/>
                <a:ea typeface="Roboto"/>
                <a:cs typeface="Roboto"/>
                <a:sym typeface="Roboto"/>
              </a:rPr>
              <a:t>A AGU pode requerer meios indiretos de satisfação do crédito, para constranger o devedo</a:t>
            </a:r>
            <a:r>
              <a:rPr lang="pt-BR" sz="2000">
                <a:solidFill>
                  <a:srgbClr val="000000"/>
                </a:solidFill>
                <a:latin typeface="Roboto"/>
                <a:ea typeface="Roboto"/>
                <a:cs typeface="Roboto"/>
                <a:sym typeface="Roboto"/>
              </a:rPr>
              <a:t>r a adimplir voluntariamente a quantia. (suspensão da CNH, cancelamento de cartões de crédito, etc.)</a:t>
            </a:r>
            <a:endParaRPr/>
          </a:p>
          <a:p>
            <a:pPr indent="0" lvl="0" marL="146050" rtl="0" algn="just">
              <a:lnSpc>
                <a:spcPct val="115000"/>
              </a:lnSpc>
              <a:spcBef>
                <a:spcPts val="0"/>
              </a:spcBef>
              <a:spcAft>
                <a:spcPts val="0"/>
              </a:spcAft>
              <a:buSzPts val="1300"/>
              <a:buNone/>
            </a:pPr>
            <a:r>
              <a:t/>
            </a:r>
            <a:endParaRPr b="1" i="0" sz="2000" u="sng">
              <a:solidFill>
                <a:schemeClr val="dk2"/>
              </a:solidFill>
              <a:latin typeface="Roboto"/>
              <a:ea typeface="Roboto"/>
              <a:cs typeface="Roboto"/>
              <a:sym typeface="Roboto"/>
              <a:hlinkClick r:id="rId3">
                <a:extLst>
                  <a:ext uri="{A12FA001-AC4F-418D-AE19-62706E023703}">
                    <ahyp:hlinkClr val="tx"/>
                  </a:ext>
                </a:extLst>
              </a:hlinkClick>
            </a:endParaRPr>
          </a:p>
          <a:p>
            <a:pPr indent="0" lvl="0" marL="53339" rtl="0" algn="just">
              <a:lnSpc>
                <a:spcPct val="150000"/>
              </a:lnSpc>
              <a:spcBef>
                <a:spcPts val="0"/>
              </a:spcBef>
              <a:spcAft>
                <a:spcPts val="0"/>
              </a:spcAft>
              <a:buClr>
                <a:srgbClr val="000000"/>
              </a:buClr>
              <a:buSzPts val="2000"/>
              <a:buNone/>
            </a:pPr>
            <a:r>
              <a:t/>
            </a:r>
            <a:endParaRPr sz="2000">
              <a:latin typeface="Roboto"/>
              <a:ea typeface="Roboto"/>
              <a:cs typeface="Roboto"/>
              <a:sym typeface="Roboto"/>
            </a:endParaRPr>
          </a:p>
        </p:txBody>
      </p:sp>
      <p:sp>
        <p:nvSpPr>
          <p:cNvPr id="606" name="Google Shape;606;p93"/>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CUMPRIMENTO DE SENTENÇA</a:t>
            </a:r>
            <a:endParaRPr sz="2500">
              <a:latin typeface="Roboto"/>
              <a:ea typeface="Roboto"/>
              <a:cs typeface="Roboto"/>
              <a:sym typeface="Roboto"/>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94"/>
          <p:cNvSpPr txBox="1"/>
          <p:nvPr>
            <p:ph idx="1" type="body"/>
          </p:nvPr>
        </p:nvSpPr>
        <p:spPr>
          <a:xfrm>
            <a:off x="1007269" y="1551631"/>
            <a:ext cx="7297340" cy="2846901"/>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1" i="0" lang="pt-BR" sz="2000" u="sng">
                <a:solidFill>
                  <a:schemeClr val="dk2"/>
                </a:solidFill>
                <a:latin typeface="Roboto"/>
                <a:ea typeface="Roboto"/>
                <a:cs typeface="Roboto"/>
                <a:sym typeface="Roboto"/>
                <a:hlinkClick r:id="rId3">
                  <a:extLst>
                    <a:ext uri="{A12FA001-AC4F-418D-AE19-62706E023703}">
                      <ahyp:hlinkClr val="tx"/>
                    </a:ext>
                  </a:extLst>
                </a:hlinkClick>
              </a:rPr>
              <a:t>REsp 1.864.190</a:t>
            </a:r>
            <a:r>
              <a:rPr b="1" i="0" lang="pt-BR" sz="2000" u="sng">
                <a:solidFill>
                  <a:schemeClr val="dk2"/>
                </a:solidFill>
                <a:latin typeface="Roboto"/>
                <a:ea typeface="Roboto"/>
                <a:cs typeface="Roboto"/>
                <a:sym typeface="Roboto"/>
              </a:rPr>
              <a:t> </a:t>
            </a:r>
            <a:r>
              <a:rPr b="0" i="0" lang="pt-BR" sz="2000">
                <a:solidFill>
                  <a:srgbClr val="1A1A1A"/>
                </a:solidFill>
                <a:latin typeface="Roboto"/>
                <a:ea typeface="Roboto"/>
                <a:cs typeface="Roboto"/>
                <a:sym typeface="Roboto"/>
              </a:rPr>
              <a:t> (3ª Turma STJ): Os meios de execução indireta previstos no artigo 139, inciso IV, do CPC têm caráter subsidiário em relação aos meios típicos. Devem ser observados alguns pressupostos para autorizá-los — por exemplo, indícios de que o devedor tem recursos para cumprir a obrigação e a comprovação de que foram esgotados os meios típicos para a satisfação do crédito.</a:t>
            </a:r>
            <a:endParaRPr b="0" i="0" sz="2000">
              <a:solidFill>
                <a:srgbClr val="000000"/>
              </a:solidFill>
              <a:latin typeface="Roboto"/>
              <a:ea typeface="Roboto"/>
              <a:cs typeface="Roboto"/>
              <a:sym typeface="Roboto"/>
            </a:endParaRPr>
          </a:p>
          <a:p>
            <a:pPr indent="0" lvl="0" marL="53339" rtl="0" algn="just">
              <a:lnSpc>
                <a:spcPct val="150000"/>
              </a:lnSpc>
              <a:spcBef>
                <a:spcPts val="0"/>
              </a:spcBef>
              <a:spcAft>
                <a:spcPts val="0"/>
              </a:spcAft>
              <a:buClr>
                <a:srgbClr val="000000"/>
              </a:buClr>
              <a:buSzPts val="2000"/>
              <a:buNone/>
            </a:pPr>
            <a:r>
              <a:t/>
            </a:r>
            <a:endParaRPr sz="2000">
              <a:latin typeface="Roboto"/>
              <a:ea typeface="Roboto"/>
              <a:cs typeface="Roboto"/>
              <a:sym typeface="Roboto"/>
            </a:endParaRPr>
          </a:p>
        </p:txBody>
      </p:sp>
      <p:sp>
        <p:nvSpPr>
          <p:cNvPr id="612" name="Google Shape;612;p94"/>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CUMPRIMENTO DE SENTENÇA</a:t>
            </a:r>
            <a:endParaRPr sz="2500">
              <a:latin typeface="Roboto"/>
              <a:ea typeface="Roboto"/>
              <a:cs typeface="Roboto"/>
              <a:sym typeface="Roboto"/>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95"/>
          <p:cNvSpPr txBox="1"/>
          <p:nvPr>
            <p:ph idx="1" type="body"/>
          </p:nvPr>
        </p:nvSpPr>
        <p:spPr>
          <a:xfrm>
            <a:off x="611060" y="1387325"/>
            <a:ext cx="7401936" cy="3271838"/>
          </a:xfrm>
          <a:prstGeom prst="rect">
            <a:avLst/>
          </a:prstGeom>
          <a:noFill/>
          <a:ln>
            <a:noFill/>
          </a:ln>
        </p:spPr>
        <p:txBody>
          <a:bodyPr anchorCtr="0" anchor="t" bIns="91425" lIns="91425" spcFirstLastPara="1" rIns="91425" wrap="square" tIns="91425">
            <a:noAutofit/>
          </a:bodyPr>
          <a:lstStyle/>
          <a:p>
            <a:pPr indent="0" lvl="0" marL="146050" rtl="0" algn="just">
              <a:lnSpc>
                <a:spcPct val="115000"/>
              </a:lnSpc>
              <a:spcBef>
                <a:spcPts val="0"/>
              </a:spcBef>
              <a:spcAft>
                <a:spcPts val="0"/>
              </a:spcAft>
              <a:buSzPts val="1300"/>
              <a:buNone/>
            </a:pPr>
            <a:r>
              <a:rPr b="0" i="0" lang="pt-BR" sz="2000">
                <a:solidFill>
                  <a:srgbClr val="000000"/>
                </a:solidFill>
                <a:highlight>
                  <a:srgbClr val="008080"/>
                </a:highlight>
                <a:latin typeface="Roboto"/>
                <a:ea typeface="Roboto"/>
                <a:cs typeface="Roboto"/>
                <a:sym typeface="Roboto"/>
              </a:rPr>
              <a:t>11-</a:t>
            </a:r>
            <a:r>
              <a:rPr b="0" i="0" lang="pt-BR" sz="2000">
                <a:solidFill>
                  <a:srgbClr val="000000"/>
                </a:solidFill>
                <a:latin typeface="Roboto"/>
                <a:ea typeface="Roboto"/>
                <a:cs typeface="Roboto"/>
                <a:sym typeface="Roboto"/>
              </a:rPr>
              <a:t> </a:t>
            </a:r>
            <a:r>
              <a:rPr lang="pt-BR" sz="2200">
                <a:solidFill>
                  <a:srgbClr val="000000"/>
                </a:solidFill>
                <a:latin typeface="Roboto"/>
                <a:ea typeface="Roboto"/>
                <a:cs typeface="Roboto"/>
                <a:sym typeface="Roboto"/>
              </a:rPr>
              <a:t>Além dos esforços para levar ao pagamento voluntário, é possível que se requeira atos de expropriação.</a:t>
            </a:r>
            <a:endParaRPr/>
          </a:p>
          <a:p>
            <a:pPr indent="0" lvl="0" marL="146050" rtl="0" algn="just">
              <a:lnSpc>
                <a:spcPct val="115000"/>
              </a:lnSpc>
              <a:spcBef>
                <a:spcPts val="0"/>
              </a:spcBef>
              <a:spcAft>
                <a:spcPts val="0"/>
              </a:spcAft>
              <a:buSzPts val="1300"/>
              <a:buNone/>
            </a:pPr>
            <a:r>
              <a:rPr lang="pt-BR" sz="2200">
                <a:solidFill>
                  <a:schemeClr val="dk2"/>
                </a:solidFill>
                <a:latin typeface="Roboto"/>
                <a:ea typeface="Roboto"/>
                <a:cs typeface="Roboto"/>
                <a:sym typeface="Roboto"/>
              </a:rPr>
              <a:t>Qual a ordem lógica de atos para satisfação do crédito?</a:t>
            </a:r>
            <a:endParaRPr/>
          </a:p>
          <a:p>
            <a:pPr indent="0" lvl="0" marL="146050" rtl="0" algn="just">
              <a:lnSpc>
                <a:spcPct val="115000"/>
              </a:lnSpc>
              <a:spcBef>
                <a:spcPts val="0"/>
              </a:spcBef>
              <a:spcAft>
                <a:spcPts val="0"/>
              </a:spcAft>
              <a:buSzPts val="1300"/>
              <a:buNone/>
            </a:pPr>
            <a:r>
              <a:t/>
            </a:r>
            <a:endParaRPr sz="2200">
              <a:solidFill>
                <a:srgbClr val="000000"/>
              </a:solidFill>
              <a:latin typeface="Roboto"/>
              <a:ea typeface="Roboto"/>
              <a:cs typeface="Roboto"/>
              <a:sym typeface="Roboto"/>
            </a:endParaRPr>
          </a:p>
          <a:p>
            <a:pPr indent="0" lvl="0" marL="53339" rtl="0" algn="just">
              <a:lnSpc>
                <a:spcPct val="150000"/>
              </a:lnSpc>
              <a:spcBef>
                <a:spcPts val="0"/>
              </a:spcBef>
              <a:spcAft>
                <a:spcPts val="0"/>
              </a:spcAft>
              <a:buClr>
                <a:srgbClr val="000000"/>
              </a:buClr>
              <a:buSzPts val="2000"/>
              <a:buNone/>
            </a:pPr>
            <a:r>
              <a:t/>
            </a:r>
            <a:endParaRPr sz="2000">
              <a:latin typeface="Roboto"/>
              <a:ea typeface="Roboto"/>
              <a:cs typeface="Roboto"/>
              <a:sym typeface="Roboto"/>
            </a:endParaRPr>
          </a:p>
        </p:txBody>
      </p:sp>
      <p:sp>
        <p:nvSpPr>
          <p:cNvPr id="618" name="Google Shape;618;p95"/>
          <p:cNvSpPr txBox="1"/>
          <p:nvPr>
            <p:ph type="title"/>
          </p:nvPr>
        </p:nvSpPr>
        <p:spPr>
          <a:xfrm>
            <a:off x="791943" y="744968"/>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pt-BR" sz="2500">
                <a:latin typeface="Roboto"/>
                <a:ea typeface="Roboto"/>
                <a:cs typeface="Roboto"/>
                <a:sym typeface="Roboto"/>
              </a:rPr>
              <a:t>PROCEDIMENTO – CUMPRIMENTO DE SENTENÇA</a:t>
            </a:r>
            <a:endParaRPr sz="2500">
              <a:latin typeface="Roboto"/>
              <a:ea typeface="Roboto"/>
              <a:cs typeface="Roboto"/>
              <a:sym typeface="Roboto"/>
            </a:endParaRPr>
          </a:p>
        </p:txBody>
      </p:sp>
      <p:grpSp>
        <p:nvGrpSpPr>
          <p:cNvPr id="619" name="Google Shape;619;p95"/>
          <p:cNvGrpSpPr/>
          <p:nvPr/>
        </p:nvGrpSpPr>
        <p:grpSpPr>
          <a:xfrm>
            <a:off x="1134086" y="3462193"/>
            <a:ext cx="6307122" cy="573374"/>
            <a:chOff x="3082" y="1107932"/>
            <a:chExt cx="6307122" cy="573374"/>
          </a:xfrm>
        </p:grpSpPr>
        <p:sp>
          <p:nvSpPr>
            <p:cNvPr id="620" name="Google Shape;620;p95"/>
            <p:cNvSpPr/>
            <p:nvPr/>
          </p:nvSpPr>
          <p:spPr>
            <a:xfrm>
              <a:off x="3082" y="1107932"/>
              <a:ext cx="955624" cy="57337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95"/>
            <p:cNvSpPr txBox="1"/>
            <p:nvPr/>
          </p:nvSpPr>
          <p:spPr>
            <a:xfrm>
              <a:off x="3082" y="1107932"/>
              <a:ext cx="955624" cy="57337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pt-BR" sz="1100" u="none" cap="none" strike="noStrike">
                  <a:solidFill>
                    <a:schemeClr val="lt1"/>
                  </a:solidFill>
                  <a:latin typeface="Roboto"/>
                  <a:ea typeface="Roboto"/>
                  <a:cs typeface="Roboto"/>
                  <a:sym typeface="Roboto"/>
                </a:rPr>
                <a:t>Penhora**</a:t>
              </a:r>
              <a:endParaRPr/>
            </a:p>
          </p:txBody>
        </p:sp>
        <p:sp>
          <p:nvSpPr>
            <p:cNvPr id="622" name="Google Shape;622;p95"/>
            <p:cNvSpPr/>
            <p:nvPr/>
          </p:nvSpPr>
          <p:spPr>
            <a:xfrm>
              <a:off x="1054269" y="1276122"/>
              <a:ext cx="202592" cy="236994"/>
            </a:xfrm>
            <a:prstGeom prst="rightArrow">
              <a:avLst>
                <a:gd fmla="val 60000" name="adj1"/>
                <a:gd fmla="val 50000" name="adj2"/>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5"/>
            <p:cNvSpPr txBox="1"/>
            <p:nvPr/>
          </p:nvSpPr>
          <p:spPr>
            <a:xfrm>
              <a:off x="1054269" y="1276122"/>
              <a:ext cx="202592" cy="2369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624" name="Google Shape;624;p95"/>
            <p:cNvSpPr/>
            <p:nvPr/>
          </p:nvSpPr>
          <p:spPr>
            <a:xfrm>
              <a:off x="1340957" y="1107932"/>
              <a:ext cx="955624" cy="57337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5"/>
            <p:cNvSpPr txBox="1"/>
            <p:nvPr/>
          </p:nvSpPr>
          <p:spPr>
            <a:xfrm>
              <a:off x="1340957" y="1107932"/>
              <a:ext cx="955624" cy="57337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pt-BR" sz="1100" u="none" cap="none" strike="noStrike">
                  <a:solidFill>
                    <a:schemeClr val="lt1"/>
                  </a:solidFill>
                  <a:latin typeface="Roboto"/>
                  <a:ea typeface="Roboto"/>
                  <a:cs typeface="Roboto"/>
                  <a:sym typeface="Roboto"/>
                </a:rPr>
                <a:t>Intimação devedor</a:t>
              </a:r>
              <a:endParaRPr/>
            </a:p>
          </p:txBody>
        </p:sp>
        <p:sp>
          <p:nvSpPr>
            <p:cNvPr id="626" name="Google Shape;626;p95"/>
            <p:cNvSpPr/>
            <p:nvPr/>
          </p:nvSpPr>
          <p:spPr>
            <a:xfrm>
              <a:off x="2392144" y="1276122"/>
              <a:ext cx="202592" cy="236994"/>
            </a:xfrm>
            <a:prstGeom prst="rightArrow">
              <a:avLst>
                <a:gd fmla="val 60000" name="adj1"/>
                <a:gd fmla="val 50000" name="adj2"/>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95"/>
            <p:cNvSpPr txBox="1"/>
            <p:nvPr/>
          </p:nvSpPr>
          <p:spPr>
            <a:xfrm>
              <a:off x="2392144" y="1276122"/>
              <a:ext cx="202592" cy="2369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628" name="Google Shape;628;p95"/>
            <p:cNvSpPr/>
            <p:nvPr/>
          </p:nvSpPr>
          <p:spPr>
            <a:xfrm>
              <a:off x="2678831" y="1107932"/>
              <a:ext cx="955624" cy="57337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5"/>
            <p:cNvSpPr txBox="1"/>
            <p:nvPr/>
          </p:nvSpPr>
          <p:spPr>
            <a:xfrm>
              <a:off x="2678831" y="1107932"/>
              <a:ext cx="955624" cy="57337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pt-BR" sz="1100" u="none" cap="none" strike="noStrike">
                  <a:solidFill>
                    <a:schemeClr val="lt1"/>
                  </a:solidFill>
                  <a:latin typeface="Roboto"/>
                  <a:ea typeface="Roboto"/>
                  <a:cs typeface="Roboto"/>
                  <a:sym typeface="Roboto"/>
                </a:rPr>
                <a:t>Alienação</a:t>
              </a:r>
              <a:endParaRPr/>
            </a:p>
          </p:txBody>
        </p:sp>
        <p:sp>
          <p:nvSpPr>
            <p:cNvPr id="630" name="Google Shape;630;p95"/>
            <p:cNvSpPr/>
            <p:nvPr/>
          </p:nvSpPr>
          <p:spPr>
            <a:xfrm>
              <a:off x="3730018" y="1276122"/>
              <a:ext cx="202592" cy="236994"/>
            </a:xfrm>
            <a:prstGeom prst="rightArrow">
              <a:avLst>
                <a:gd fmla="val 60000" name="adj1"/>
                <a:gd fmla="val 50000" name="adj2"/>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95"/>
            <p:cNvSpPr txBox="1"/>
            <p:nvPr/>
          </p:nvSpPr>
          <p:spPr>
            <a:xfrm>
              <a:off x="3730018" y="1276122"/>
              <a:ext cx="202592" cy="2369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632" name="Google Shape;632;p95"/>
            <p:cNvSpPr/>
            <p:nvPr/>
          </p:nvSpPr>
          <p:spPr>
            <a:xfrm>
              <a:off x="4016706" y="1107932"/>
              <a:ext cx="955624" cy="57337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95"/>
            <p:cNvSpPr txBox="1"/>
            <p:nvPr/>
          </p:nvSpPr>
          <p:spPr>
            <a:xfrm>
              <a:off x="4016706" y="1107932"/>
              <a:ext cx="955624" cy="57337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pt-BR" sz="1100" u="none" cap="none" strike="noStrike">
                  <a:solidFill>
                    <a:schemeClr val="lt1"/>
                  </a:solidFill>
                  <a:latin typeface="Roboto"/>
                  <a:ea typeface="Roboto"/>
                  <a:cs typeface="Roboto"/>
                  <a:sym typeface="Roboto"/>
                </a:rPr>
                <a:t>Adjudicação</a:t>
              </a:r>
              <a:endParaRPr/>
            </a:p>
          </p:txBody>
        </p:sp>
        <p:sp>
          <p:nvSpPr>
            <p:cNvPr id="634" name="Google Shape;634;p95"/>
            <p:cNvSpPr/>
            <p:nvPr/>
          </p:nvSpPr>
          <p:spPr>
            <a:xfrm>
              <a:off x="5067893" y="1276122"/>
              <a:ext cx="202592" cy="236994"/>
            </a:xfrm>
            <a:prstGeom prst="rightArrow">
              <a:avLst>
                <a:gd fmla="val 60000" name="adj1"/>
                <a:gd fmla="val 50000" name="adj2"/>
              </a:avLst>
            </a:prstGeom>
            <a:solidFill>
              <a:srgbClr val="B3B3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95"/>
            <p:cNvSpPr txBox="1"/>
            <p:nvPr/>
          </p:nvSpPr>
          <p:spPr>
            <a:xfrm>
              <a:off x="5067893" y="1276122"/>
              <a:ext cx="202592" cy="23699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636" name="Google Shape;636;p95"/>
            <p:cNvSpPr/>
            <p:nvPr/>
          </p:nvSpPr>
          <p:spPr>
            <a:xfrm>
              <a:off x="5354580" y="1107932"/>
              <a:ext cx="955624" cy="57337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95"/>
            <p:cNvSpPr txBox="1"/>
            <p:nvPr/>
          </p:nvSpPr>
          <p:spPr>
            <a:xfrm>
              <a:off x="5354580" y="1107932"/>
              <a:ext cx="955624" cy="57337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pt-BR" sz="1100" u="none" cap="none" strike="noStrike">
                  <a:solidFill>
                    <a:schemeClr val="lt1"/>
                  </a:solidFill>
                  <a:latin typeface="Roboto"/>
                  <a:ea typeface="Roboto"/>
                  <a:cs typeface="Roboto"/>
                  <a:sym typeface="Roboto"/>
                </a:rPr>
                <a:t>Pagamento</a:t>
              </a:r>
              <a:endParaRPr/>
            </a:p>
          </p:txBody>
        </p:sp>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96"/>
          <p:cNvSpPr txBox="1"/>
          <p:nvPr>
            <p:ph idx="1" type="body"/>
          </p:nvPr>
        </p:nvSpPr>
        <p:spPr>
          <a:xfrm>
            <a:off x="727650" y="1429300"/>
            <a:ext cx="7688700" cy="2964300"/>
          </a:xfrm>
          <a:prstGeom prst="rect">
            <a:avLst/>
          </a:prstGeom>
          <a:noFill/>
          <a:ln>
            <a:noFill/>
          </a:ln>
        </p:spPr>
        <p:txBody>
          <a:bodyPr anchorCtr="0" anchor="t" bIns="91425" lIns="91425" spcFirstLastPara="1" rIns="91425" wrap="square" tIns="91425">
            <a:normAutofit/>
          </a:bodyPr>
          <a:lstStyle/>
          <a:p>
            <a:pPr indent="0" lvl="0" marL="4114800" rtl="0" algn="just">
              <a:lnSpc>
                <a:spcPct val="100000"/>
              </a:lnSpc>
              <a:spcBef>
                <a:spcPts val="0"/>
              </a:spcBef>
              <a:spcAft>
                <a:spcPts val="0"/>
              </a:spcAft>
              <a:buSzPts val="1300"/>
              <a:buNone/>
            </a:pPr>
            <a:r>
              <a:t/>
            </a:r>
            <a:endParaRPr sz="2600">
              <a:solidFill>
                <a:srgbClr val="000000"/>
              </a:solidFill>
              <a:latin typeface="Cordia New"/>
              <a:ea typeface="Cordia New"/>
              <a:cs typeface="Cordia New"/>
              <a:sym typeface="Cordia New"/>
            </a:endParaRPr>
          </a:p>
          <a:p>
            <a:pPr indent="-218757" lvl="8" marL="342900" rtl="0" algn="just">
              <a:lnSpc>
                <a:spcPct val="100000"/>
              </a:lnSpc>
              <a:spcBef>
                <a:spcPts val="0"/>
              </a:spcBef>
              <a:spcAft>
                <a:spcPts val="0"/>
              </a:spcAft>
              <a:buClr>
                <a:srgbClr val="549E39"/>
              </a:buClr>
              <a:buSzPts val="1955"/>
              <a:buFont typeface="Arial"/>
              <a:buNone/>
            </a:pPr>
            <a:r>
              <a:t/>
            </a:r>
            <a:endParaRPr sz="2500">
              <a:solidFill>
                <a:srgbClr val="000000"/>
              </a:solidFill>
              <a:latin typeface="Corbel"/>
              <a:ea typeface="Corbel"/>
              <a:cs typeface="Corbel"/>
              <a:sym typeface="Corbel"/>
            </a:endParaRPr>
          </a:p>
          <a:p>
            <a:pPr indent="-218757" lvl="8" marL="342900" rtl="0" algn="just">
              <a:lnSpc>
                <a:spcPct val="100000"/>
              </a:lnSpc>
              <a:spcBef>
                <a:spcPts val="0"/>
              </a:spcBef>
              <a:spcAft>
                <a:spcPts val="0"/>
              </a:spcAft>
              <a:buClr>
                <a:srgbClr val="549E39"/>
              </a:buClr>
              <a:buSzPts val="1955"/>
              <a:buFont typeface="Arial"/>
              <a:buNone/>
            </a:pPr>
            <a:r>
              <a:t/>
            </a:r>
            <a:endParaRPr sz="2500">
              <a:solidFill>
                <a:srgbClr val="000000"/>
              </a:solidFill>
              <a:latin typeface="Corbel"/>
              <a:ea typeface="Corbel"/>
              <a:cs typeface="Corbel"/>
              <a:sym typeface="Corbel"/>
            </a:endParaRPr>
          </a:p>
          <a:p>
            <a:pPr indent="-218757" lvl="8" marL="342900" rtl="0" algn="just">
              <a:lnSpc>
                <a:spcPct val="100000"/>
              </a:lnSpc>
              <a:spcBef>
                <a:spcPts val="0"/>
              </a:spcBef>
              <a:spcAft>
                <a:spcPts val="0"/>
              </a:spcAft>
              <a:buClr>
                <a:srgbClr val="549E39"/>
              </a:buClr>
              <a:buSzPts val="1955"/>
              <a:buFont typeface="Arial"/>
              <a:buNone/>
            </a:pPr>
            <a:r>
              <a:t/>
            </a:r>
            <a:endParaRPr sz="2500">
              <a:solidFill>
                <a:srgbClr val="000000"/>
              </a:solidFill>
              <a:latin typeface="Corbel"/>
              <a:ea typeface="Corbel"/>
              <a:cs typeface="Corbel"/>
              <a:sym typeface="Corbel"/>
            </a:endParaRPr>
          </a:p>
          <a:p>
            <a:pPr indent="0" lvl="0" marL="0" rtl="0" algn="l">
              <a:lnSpc>
                <a:spcPct val="115000"/>
              </a:lnSpc>
              <a:spcBef>
                <a:spcPts val="0"/>
              </a:spcBef>
              <a:spcAft>
                <a:spcPts val="1200"/>
              </a:spcAft>
              <a:buSzPts val="1300"/>
              <a:buNone/>
            </a:pPr>
            <a:r>
              <a:t/>
            </a:r>
            <a:endParaRPr/>
          </a:p>
        </p:txBody>
      </p:sp>
      <p:grpSp>
        <p:nvGrpSpPr>
          <p:cNvPr id="643" name="Google Shape;643;p96"/>
          <p:cNvGrpSpPr/>
          <p:nvPr/>
        </p:nvGrpSpPr>
        <p:grpSpPr>
          <a:xfrm>
            <a:off x="727650" y="1311781"/>
            <a:ext cx="7908344" cy="3595975"/>
            <a:chOff x="0" y="223"/>
            <a:chExt cx="8127999" cy="3607581"/>
          </a:xfrm>
        </p:grpSpPr>
        <p:sp>
          <p:nvSpPr>
            <p:cNvPr id="644" name="Google Shape;644;p96"/>
            <p:cNvSpPr/>
            <p:nvPr/>
          </p:nvSpPr>
          <p:spPr>
            <a:xfrm>
              <a:off x="3251199" y="119966"/>
              <a:ext cx="4876800" cy="771600"/>
            </a:xfrm>
            <a:prstGeom prst="rightArrow">
              <a:avLst>
                <a:gd fmla="val 75000" name="adj1"/>
                <a:gd fmla="val 50000" name="adj2"/>
              </a:avLst>
            </a:prstGeom>
            <a:solidFill>
              <a:srgbClr val="CFDECC">
                <a:alpha val="89019"/>
              </a:srgbClr>
            </a:solidFill>
            <a:ln cap="flat" cmpd="sng" w="25400">
              <a:solidFill>
                <a:srgbClr val="CFDECC">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96"/>
            <p:cNvSpPr txBox="1"/>
            <p:nvPr/>
          </p:nvSpPr>
          <p:spPr>
            <a:xfrm>
              <a:off x="3251199" y="216420"/>
              <a:ext cx="4587300" cy="578700"/>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pt-BR" sz="1800" u="none" cap="none" strike="noStrike">
                  <a:solidFill>
                    <a:srgbClr val="000000"/>
                  </a:solidFill>
                  <a:latin typeface="Corbel"/>
                  <a:ea typeface="Corbel"/>
                  <a:cs typeface="Corbel"/>
                  <a:sym typeface="Corbel"/>
                </a:rPr>
                <a:t>Anotação em cadastros de restrição de crédito</a:t>
              </a:r>
              <a:endParaRPr b="0" i="0" sz="1800" u="none" cap="none" strike="noStrike">
                <a:solidFill>
                  <a:srgbClr val="000000"/>
                </a:solidFill>
                <a:latin typeface="Arial"/>
                <a:ea typeface="Arial"/>
                <a:cs typeface="Arial"/>
                <a:sym typeface="Arial"/>
              </a:endParaRPr>
            </a:p>
          </p:txBody>
        </p:sp>
        <p:sp>
          <p:nvSpPr>
            <p:cNvPr id="646" name="Google Shape;646;p96"/>
            <p:cNvSpPr/>
            <p:nvPr/>
          </p:nvSpPr>
          <p:spPr>
            <a:xfrm>
              <a:off x="0" y="223"/>
              <a:ext cx="3251100" cy="1011000"/>
            </a:xfrm>
            <a:prstGeom prst="roundRect">
              <a:avLst>
                <a:gd fmla="val 16667" name="adj"/>
              </a:avLst>
            </a:prstGeom>
            <a:solidFill>
              <a:srgbClr val="539E36"/>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96"/>
            <p:cNvSpPr txBox="1"/>
            <p:nvPr/>
          </p:nvSpPr>
          <p:spPr>
            <a:xfrm>
              <a:off x="77934" y="63869"/>
              <a:ext cx="3152400" cy="912300"/>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rgbClr val="000000"/>
                </a:buClr>
                <a:buSzPts val="22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70"/>
                </a:spcBef>
                <a:spcAft>
                  <a:spcPts val="0"/>
                </a:spcAft>
                <a:buClr>
                  <a:srgbClr val="000000"/>
                </a:buClr>
                <a:buSzPts val="2200"/>
                <a:buFont typeface="Arial"/>
                <a:buNone/>
              </a:pPr>
              <a:r>
                <a:rPr b="0" i="0" lang="pt-BR" sz="2200" u="none" cap="none" strike="noStrike">
                  <a:solidFill>
                    <a:srgbClr val="FFFFFF"/>
                  </a:solidFill>
                  <a:latin typeface="Arial"/>
                  <a:ea typeface="Arial"/>
                  <a:cs typeface="Arial"/>
                  <a:sym typeface="Arial"/>
                </a:rPr>
                <a:t>SERASAJUD</a:t>
              </a:r>
              <a:endParaRPr b="0" i="0" sz="1400" u="none" cap="none" strike="noStrike">
                <a:solidFill>
                  <a:srgbClr val="000000"/>
                </a:solidFill>
                <a:latin typeface="Arial"/>
                <a:ea typeface="Arial"/>
                <a:cs typeface="Arial"/>
                <a:sym typeface="Arial"/>
              </a:endParaRPr>
            </a:p>
          </p:txBody>
        </p:sp>
        <p:sp>
          <p:nvSpPr>
            <p:cNvPr id="648" name="Google Shape;648;p96"/>
            <p:cNvSpPr/>
            <p:nvPr/>
          </p:nvSpPr>
          <p:spPr>
            <a:xfrm>
              <a:off x="3251199" y="2279704"/>
              <a:ext cx="4876800" cy="1328100"/>
            </a:xfrm>
            <a:prstGeom prst="rightArrow">
              <a:avLst>
                <a:gd fmla="val 75000" name="adj1"/>
                <a:gd fmla="val 50000" name="adj2"/>
              </a:avLst>
            </a:prstGeom>
            <a:solidFill>
              <a:srgbClr val="CFDECC">
                <a:alpha val="89019"/>
              </a:srgbClr>
            </a:solidFill>
            <a:ln cap="flat" cmpd="sng" w="25400">
              <a:solidFill>
                <a:srgbClr val="CFDECC">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96"/>
            <p:cNvSpPr txBox="1"/>
            <p:nvPr/>
          </p:nvSpPr>
          <p:spPr>
            <a:xfrm>
              <a:off x="3251199" y="2445712"/>
              <a:ext cx="4378800" cy="996000"/>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rgbClr val="549E39"/>
                </a:buClr>
                <a:buSzPts val="1955"/>
                <a:buFont typeface="Arial"/>
                <a:buChar char="•"/>
              </a:pPr>
              <a:r>
                <a:rPr b="0" i="0" lang="pt-BR" sz="1800" u="none" cap="none" strike="noStrike">
                  <a:solidFill>
                    <a:srgbClr val="000000"/>
                  </a:solidFill>
                  <a:latin typeface="Corbel"/>
                  <a:ea typeface="Corbel"/>
                  <a:cs typeface="Corbel"/>
                  <a:sym typeface="Corbel"/>
                </a:rPr>
                <a:t>Diligência para identificar bens penhoráveis</a:t>
              </a:r>
              <a:endParaRPr b="0" i="0" sz="1800" u="none" cap="none" strike="noStrike">
                <a:solidFill>
                  <a:srgbClr val="000000"/>
                </a:solidFill>
                <a:latin typeface="Arial"/>
                <a:ea typeface="Arial"/>
                <a:cs typeface="Arial"/>
                <a:sym typeface="Arial"/>
              </a:endParaRPr>
            </a:p>
          </p:txBody>
        </p:sp>
        <p:sp>
          <p:nvSpPr>
            <p:cNvPr id="650" name="Google Shape;650;p96"/>
            <p:cNvSpPr/>
            <p:nvPr/>
          </p:nvSpPr>
          <p:spPr>
            <a:xfrm>
              <a:off x="0" y="2317914"/>
              <a:ext cx="3251100" cy="1079400"/>
            </a:xfrm>
            <a:prstGeom prst="roundRect">
              <a:avLst>
                <a:gd fmla="val 16667" name="adj"/>
              </a:avLst>
            </a:prstGeom>
            <a:solidFill>
              <a:srgbClr val="539E36"/>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96"/>
            <p:cNvSpPr txBox="1"/>
            <p:nvPr/>
          </p:nvSpPr>
          <p:spPr>
            <a:xfrm>
              <a:off x="52695" y="2370609"/>
              <a:ext cx="3145800" cy="974100"/>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Clr>
                  <a:srgbClr val="000000"/>
                </a:buClr>
                <a:buSzPts val="2200"/>
                <a:buFont typeface="Arial"/>
                <a:buNone/>
              </a:pPr>
              <a:r>
                <a:rPr b="0" i="0" lang="pt-BR" sz="2200" u="none" cap="none" strike="noStrike">
                  <a:solidFill>
                    <a:srgbClr val="FFFFFF"/>
                  </a:solidFill>
                  <a:latin typeface="Arial"/>
                  <a:ea typeface="Arial"/>
                  <a:cs typeface="Arial"/>
                  <a:sym typeface="Arial"/>
                </a:rPr>
                <a:t>Oficial de Justiça (mandado de penhora e avaliação)</a:t>
              </a:r>
              <a:endParaRPr b="0" i="0" sz="1400" u="none" cap="none" strike="noStrike">
                <a:solidFill>
                  <a:srgbClr val="000000"/>
                </a:solidFill>
                <a:latin typeface="Arial"/>
                <a:ea typeface="Arial"/>
                <a:cs typeface="Arial"/>
                <a:sym typeface="Arial"/>
              </a:endParaRPr>
            </a:p>
          </p:txBody>
        </p:sp>
        <p:sp>
          <p:nvSpPr>
            <p:cNvPr id="652" name="Google Shape;652;p96"/>
            <p:cNvSpPr/>
            <p:nvPr/>
          </p:nvSpPr>
          <p:spPr>
            <a:xfrm>
              <a:off x="3251199" y="1024457"/>
              <a:ext cx="4876800" cy="1150800"/>
            </a:xfrm>
            <a:prstGeom prst="rightArrow">
              <a:avLst>
                <a:gd fmla="val 75000" name="adj1"/>
                <a:gd fmla="val 50000" name="adj2"/>
              </a:avLst>
            </a:prstGeom>
            <a:solidFill>
              <a:srgbClr val="CFDECC">
                <a:alpha val="89019"/>
              </a:srgbClr>
            </a:solidFill>
            <a:ln cap="flat" cmpd="sng" w="25400">
              <a:solidFill>
                <a:srgbClr val="CFDECC">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96"/>
            <p:cNvSpPr txBox="1"/>
            <p:nvPr/>
          </p:nvSpPr>
          <p:spPr>
            <a:xfrm>
              <a:off x="3251199" y="1168325"/>
              <a:ext cx="4445100" cy="863100"/>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pt-BR" sz="1800" u="none" cap="none" strike="noStrike">
                  <a:solidFill>
                    <a:srgbClr val="000000"/>
                  </a:solidFill>
                  <a:latin typeface="Corbel"/>
                  <a:ea typeface="Corbel"/>
                  <a:cs typeface="Corbel"/>
                  <a:sym typeface="Corbel"/>
                </a:rPr>
                <a:t>Busca de depósitos em conta corrente </a:t>
              </a:r>
              <a:endParaRPr b="0" i="0" sz="18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pt-BR" sz="1800" u="none" cap="none" strike="noStrike">
                  <a:solidFill>
                    <a:srgbClr val="000000"/>
                  </a:solidFill>
                  <a:latin typeface="Corbel"/>
                  <a:ea typeface="Corbel"/>
                  <a:cs typeface="Corbel"/>
                  <a:sym typeface="Corbel"/>
                </a:rPr>
                <a:t>Busca de veículos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pt-BR" sz="1800" u="none" cap="none" strike="noStrike">
                  <a:solidFill>
                    <a:srgbClr val="000000"/>
                  </a:solidFill>
                  <a:latin typeface="Corbel"/>
                  <a:ea typeface="Corbel"/>
                  <a:cs typeface="Corbel"/>
                  <a:sym typeface="Corbel"/>
                </a:rPr>
                <a:t>Busca de imóveis</a:t>
              </a:r>
              <a:endParaRPr b="0" i="0" sz="1400" u="none" cap="none" strike="noStrike">
                <a:solidFill>
                  <a:srgbClr val="000000"/>
                </a:solidFill>
                <a:latin typeface="Arial"/>
                <a:ea typeface="Arial"/>
                <a:cs typeface="Arial"/>
                <a:sym typeface="Arial"/>
              </a:endParaRPr>
            </a:p>
          </p:txBody>
        </p:sp>
        <p:sp>
          <p:nvSpPr>
            <p:cNvPr id="654" name="Google Shape;654;p96"/>
            <p:cNvSpPr/>
            <p:nvPr/>
          </p:nvSpPr>
          <p:spPr>
            <a:xfrm>
              <a:off x="33844" y="1174051"/>
              <a:ext cx="3251100" cy="984900"/>
            </a:xfrm>
            <a:prstGeom prst="roundRect">
              <a:avLst>
                <a:gd fmla="val 16667" name="adj"/>
              </a:avLst>
            </a:prstGeom>
            <a:solidFill>
              <a:srgbClr val="539E36"/>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96"/>
            <p:cNvSpPr txBox="1"/>
            <p:nvPr/>
          </p:nvSpPr>
          <p:spPr>
            <a:xfrm>
              <a:off x="81921" y="1222128"/>
              <a:ext cx="3155100" cy="888600"/>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770"/>
                </a:spcBef>
                <a:spcAft>
                  <a:spcPts val="0"/>
                </a:spcAft>
                <a:buClr>
                  <a:srgbClr val="000000"/>
                </a:buClr>
                <a:buSzPts val="2200"/>
                <a:buFont typeface="Arial"/>
                <a:buNone/>
              </a:pPr>
              <a:r>
                <a:rPr b="0" i="0" lang="pt-BR" sz="2200" u="none" cap="none" strike="noStrike">
                  <a:solidFill>
                    <a:srgbClr val="FFFFFF"/>
                  </a:solidFill>
                  <a:latin typeface="Arial"/>
                  <a:ea typeface="Arial"/>
                  <a:cs typeface="Arial"/>
                  <a:sym typeface="Arial"/>
                </a:rPr>
                <a:t>SISBACENJUD (penhora online, art. 854, CPC)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97"/>
          <p:cNvSpPr txBox="1"/>
          <p:nvPr>
            <p:ph type="title"/>
          </p:nvPr>
        </p:nvSpPr>
        <p:spPr>
          <a:xfrm>
            <a:off x="667475" y="53780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pt-BR">
                <a:latin typeface="Roboto"/>
                <a:ea typeface="Roboto"/>
                <a:cs typeface="Roboto"/>
                <a:sym typeface="Roboto"/>
              </a:rPr>
              <a:t>ATOS EXPROPRIATÓRIOS</a:t>
            </a:r>
            <a:endParaRPr>
              <a:latin typeface="Roboto"/>
              <a:ea typeface="Roboto"/>
              <a:cs typeface="Roboto"/>
              <a:sym typeface="Roboto"/>
            </a:endParaRPr>
          </a:p>
        </p:txBody>
      </p:sp>
      <p:sp>
        <p:nvSpPr>
          <p:cNvPr id="661" name="Google Shape;661;p97"/>
          <p:cNvSpPr txBox="1"/>
          <p:nvPr>
            <p:ph idx="1" type="body"/>
          </p:nvPr>
        </p:nvSpPr>
        <p:spPr>
          <a:xfrm>
            <a:off x="1050131" y="1382494"/>
            <a:ext cx="7306044" cy="2964300"/>
          </a:xfrm>
          <a:prstGeom prst="rect">
            <a:avLst/>
          </a:prstGeom>
          <a:noFill/>
          <a:ln>
            <a:noFill/>
          </a:ln>
        </p:spPr>
        <p:txBody>
          <a:bodyPr anchorCtr="0" anchor="t" bIns="91425" lIns="91425" spcFirstLastPara="1" rIns="91425" wrap="square" tIns="91425">
            <a:noAutofit/>
          </a:bodyPr>
          <a:lstStyle/>
          <a:p>
            <a:pPr indent="0" lvl="8" marL="0" rtl="0" algn="just">
              <a:lnSpc>
                <a:spcPct val="100000"/>
              </a:lnSpc>
              <a:spcBef>
                <a:spcPts val="0"/>
              </a:spcBef>
              <a:spcAft>
                <a:spcPts val="0"/>
              </a:spcAft>
              <a:buClr>
                <a:srgbClr val="549E39"/>
              </a:buClr>
              <a:buSzPts val="1955"/>
              <a:buNone/>
            </a:pPr>
            <a:r>
              <a:rPr lang="pt-BR" sz="2100">
                <a:solidFill>
                  <a:srgbClr val="000000"/>
                </a:solidFill>
                <a:latin typeface="Roboto"/>
                <a:ea typeface="Roboto"/>
                <a:cs typeface="Roboto"/>
                <a:sym typeface="Roboto"/>
              </a:rPr>
              <a:t>O cumprimento de sentença é requerido pelo exequente. Então é possível que tenhamos que praticar, sob ordem do Juízo, </a:t>
            </a:r>
            <a:r>
              <a:rPr b="1" lang="pt-BR" sz="2100">
                <a:solidFill>
                  <a:srgbClr val="000000"/>
                </a:solidFill>
                <a:latin typeface="Roboto"/>
                <a:ea typeface="Roboto"/>
                <a:cs typeface="Roboto"/>
                <a:sym typeface="Roboto"/>
              </a:rPr>
              <a:t>atos de execução</a:t>
            </a:r>
            <a:r>
              <a:rPr lang="pt-BR" sz="2100">
                <a:solidFill>
                  <a:srgbClr val="000000"/>
                </a:solidFill>
                <a:latin typeface="Roboto"/>
                <a:ea typeface="Roboto"/>
                <a:cs typeface="Roboto"/>
                <a:sym typeface="Roboto"/>
              </a:rPr>
              <a:t>.</a:t>
            </a:r>
            <a:endParaRPr sz="2100">
              <a:solidFill>
                <a:srgbClr val="000000"/>
              </a:solidFill>
              <a:latin typeface="Roboto"/>
              <a:ea typeface="Roboto"/>
              <a:cs typeface="Roboto"/>
              <a:sym typeface="Roboto"/>
            </a:endParaRPr>
          </a:p>
          <a:p>
            <a:pPr indent="-218757" lvl="8" marL="342900" rtl="0" algn="just">
              <a:lnSpc>
                <a:spcPct val="100000"/>
              </a:lnSpc>
              <a:spcBef>
                <a:spcPts val="0"/>
              </a:spcBef>
              <a:spcAft>
                <a:spcPts val="0"/>
              </a:spcAft>
              <a:buClr>
                <a:srgbClr val="549E39"/>
              </a:buClr>
              <a:buSzPts val="1955"/>
              <a:buFont typeface="Arial"/>
              <a:buNone/>
            </a:pPr>
            <a:r>
              <a:t/>
            </a:r>
            <a:endParaRPr sz="2100">
              <a:solidFill>
                <a:srgbClr val="000000"/>
              </a:solidFill>
              <a:latin typeface="Roboto"/>
              <a:ea typeface="Roboto"/>
              <a:cs typeface="Roboto"/>
              <a:sym typeface="Roboto"/>
            </a:endParaRPr>
          </a:p>
          <a:p>
            <a:pPr indent="0" lvl="8" marL="0" rtl="0" algn="just">
              <a:lnSpc>
                <a:spcPct val="100000"/>
              </a:lnSpc>
              <a:spcBef>
                <a:spcPts val="0"/>
              </a:spcBef>
              <a:spcAft>
                <a:spcPts val="0"/>
              </a:spcAft>
              <a:buClr>
                <a:srgbClr val="549E39"/>
              </a:buClr>
              <a:buSzPts val="1955"/>
              <a:buNone/>
            </a:pPr>
            <a:r>
              <a:rPr b="1" lang="pt-BR" sz="2100">
                <a:solidFill>
                  <a:schemeClr val="dk2"/>
                </a:solidFill>
                <a:latin typeface="Roboto"/>
                <a:ea typeface="Roboto"/>
                <a:cs typeface="Roboto"/>
                <a:sym typeface="Roboto"/>
              </a:rPr>
              <a:t>Natureza jurídica da penhora:</a:t>
            </a:r>
            <a:r>
              <a:rPr lang="pt-BR" sz="2100">
                <a:solidFill>
                  <a:schemeClr val="dk2"/>
                </a:solidFill>
                <a:latin typeface="Roboto"/>
                <a:ea typeface="Roboto"/>
                <a:cs typeface="Roboto"/>
                <a:sym typeface="Roboto"/>
              </a:rPr>
              <a:t> Ato executivo sub-rogatório que individualiza, apreende e deposita bens do devedor para a satisfação da obrigação pecuniária.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8"/>
          <p:cNvSpPr txBox="1"/>
          <p:nvPr>
            <p:ph idx="1" type="body"/>
          </p:nvPr>
        </p:nvSpPr>
        <p:spPr>
          <a:xfrm>
            <a:off x="829637" y="843064"/>
            <a:ext cx="7518037" cy="2983244"/>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120AB6"/>
              </a:buClr>
              <a:buSzPts val="1748"/>
              <a:buNone/>
            </a:pPr>
            <a:r>
              <a:rPr b="1" lang="pt-BR" sz="1900">
                <a:solidFill>
                  <a:schemeClr val="dk2"/>
                </a:solidFill>
                <a:latin typeface="Roboto"/>
                <a:ea typeface="Roboto"/>
                <a:cs typeface="Roboto"/>
                <a:sym typeface="Roboto"/>
              </a:rPr>
              <a:t>Bens do devedor passíveis de penhora:</a:t>
            </a:r>
            <a:endParaRPr sz="1900">
              <a:solidFill>
                <a:schemeClr val="dk2"/>
              </a:solidFill>
              <a:latin typeface="Roboto"/>
              <a:ea typeface="Roboto"/>
              <a:cs typeface="Roboto"/>
              <a:sym typeface="Roboto"/>
            </a:endParaRPr>
          </a:p>
          <a:p>
            <a:pPr indent="0" lvl="0" marL="0" rtl="0" algn="just">
              <a:lnSpc>
                <a:spcPct val="115000"/>
              </a:lnSpc>
              <a:spcBef>
                <a:spcPts val="0"/>
              </a:spcBef>
              <a:spcAft>
                <a:spcPts val="0"/>
              </a:spcAft>
              <a:buClr>
                <a:srgbClr val="120AB6"/>
              </a:buClr>
              <a:buSzPts val="1748"/>
              <a:buNone/>
            </a:pPr>
            <a:r>
              <a:rPr lang="pt-BR" sz="1900">
                <a:solidFill>
                  <a:schemeClr val="dk2"/>
                </a:solidFill>
                <a:latin typeface="Roboto"/>
                <a:ea typeface="Roboto"/>
                <a:cs typeface="Roboto"/>
                <a:sym typeface="Roboto"/>
              </a:rPr>
              <a:t>Bens que tenham expressão econômica e utilidade para a execução;</a:t>
            </a:r>
            <a:endParaRPr/>
          </a:p>
          <a:p>
            <a:pPr indent="0" lvl="0" marL="0" rtl="0" algn="just">
              <a:lnSpc>
                <a:spcPct val="115000"/>
              </a:lnSpc>
              <a:spcBef>
                <a:spcPts val="0"/>
              </a:spcBef>
              <a:spcAft>
                <a:spcPts val="0"/>
              </a:spcAft>
              <a:buClr>
                <a:srgbClr val="120AB6"/>
              </a:buClr>
              <a:buSzPts val="1748"/>
              <a:buNone/>
            </a:pPr>
            <a:r>
              <a:rPr lang="pt-BR" sz="1900">
                <a:solidFill>
                  <a:schemeClr val="dk2"/>
                </a:solidFill>
                <a:latin typeface="Roboto"/>
                <a:ea typeface="Roboto"/>
                <a:cs typeface="Roboto"/>
                <a:sym typeface="Roboto"/>
              </a:rPr>
              <a:t>Bens que não estejam protegidos por nenhuma das hipóteses de impenhorabilidade.</a:t>
            </a:r>
            <a:endParaRPr/>
          </a:p>
          <a:p>
            <a:pPr indent="0" lvl="0" marL="0" rtl="0" algn="just">
              <a:lnSpc>
                <a:spcPct val="115000"/>
              </a:lnSpc>
              <a:spcBef>
                <a:spcPts val="518"/>
              </a:spcBef>
              <a:spcAft>
                <a:spcPts val="0"/>
              </a:spcAft>
              <a:buClr>
                <a:srgbClr val="120AB6"/>
              </a:buClr>
              <a:buSzPts val="1748"/>
              <a:buNone/>
            </a:pPr>
            <a:r>
              <a:t/>
            </a:r>
            <a:endParaRPr sz="1900">
              <a:solidFill>
                <a:schemeClr val="dk2"/>
              </a:solidFill>
              <a:latin typeface="Roboto"/>
              <a:ea typeface="Roboto"/>
              <a:cs typeface="Roboto"/>
              <a:sym typeface="Roboto"/>
            </a:endParaRPr>
          </a:p>
          <a:p>
            <a:pPr indent="0" lvl="0" marL="0" rtl="0" algn="just">
              <a:lnSpc>
                <a:spcPct val="115000"/>
              </a:lnSpc>
              <a:spcBef>
                <a:spcPts val="0"/>
              </a:spcBef>
              <a:spcAft>
                <a:spcPts val="0"/>
              </a:spcAft>
              <a:buClr>
                <a:schemeClr val="accent3"/>
              </a:buClr>
              <a:buSzPts val="1748"/>
              <a:buNone/>
            </a:pPr>
            <a:r>
              <a:rPr b="1" lang="pt-BR" sz="1900">
                <a:solidFill>
                  <a:schemeClr val="dk2"/>
                </a:solidFill>
                <a:latin typeface="Roboto"/>
                <a:ea typeface="Roboto"/>
                <a:cs typeface="Roboto"/>
                <a:sym typeface="Roboto"/>
              </a:rPr>
              <a:t>Fundamentos da impenhorabilidade:</a:t>
            </a:r>
            <a:endParaRPr sz="1900">
              <a:solidFill>
                <a:schemeClr val="dk2"/>
              </a:solidFill>
              <a:latin typeface="Roboto"/>
              <a:ea typeface="Roboto"/>
              <a:cs typeface="Roboto"/>
              <a:sym typeface="Roboto"/>
            </a:endParaRPr>
          </a:p>
          <a:p>
            <a:pPr indent="0" lvl="0" marL="0" rtl="0" algn="just">
              <a:lnSpc>
                <a:spcPct val="115000"/>
              </a:lnSpc>
              <a:spcBef>
                <a:spcPts val="0"/>
              </a:spcBef>
              <a:spcAft>
                <a:spcPts val="0"/>
              </a:spcAft>
              <a:buClr>
                <a:schemeClr val="accent3"/>
              </a:buClr>
              <a:buSzPts val="1748"/>
              <a:buNone/>
            </a:pPr>
            <a:r>
              <a:rPr lang="pt-BR" sz="1900">
                <a:solidFill>
                  <a:schemeClr val="dk2"/>
                </a:solidFill>
                <a:latin typeface="Roboto"/>
                <a:ea typeface="Roboto"/>
                <a:cs typeface="Roboto"/>
                <a:sym typeface="Roboto"/>
              </a:rPr>
              <a:t>Proteção da dignidade da pessoa humana e da subsistência do executado</a:t>
            </a:r>
            <a:endParaRPr/>
          </a:p>
          <a:p>
            <a:pPr indent="0" lvl="0" marL="0" rtl="0" algn="just">
              <a:lnSpc>
                <a:spcPct val="115000"/>
              </a:lnSpc>
              <a:spcBef>
                <a:spcPts val="0"/>
              </a:spcBef>
              <a:spcAft>
                <a:spcPts val="0"/>
              </a:spcAft>
              <a:buClr>
                <a:schemeClr val="accent3"/>
              </a:buClr>
              <a:buSzPts val="1748"/>
              <a:buNone/>
            </a:pPr>
            <a:r>
              <a:rPr lang="pt-BR" sz="1900">
                <a:solidFill>
                  <a:schemeClr val="dk2"/>
                </a:solidFill>
                <a:latin typeface="Roboto"/>
                <a:ea typeface="Roboto"/>
                <a:cs typeface="Roboto"/>
                <a:sym typeface="Roboto"/>
              </a:rPr>
              <a:t>Preservação da empresa</a:t>
            </a:r>
            <a:endParaRPr/>
          </a:p>
          <a:p>
            <a:pPr indent="0" lvl="0" marL="0" rtl="0" algn="just">
              <a:lnSpc>
                <a:spcPct val="115000"/>
              </a:lnSpc>
              <a:spcBef>
                <a:spcPts val="0"/>
              </a:spcBef>
              <a:spcAft>
                <a:spcPts val="0"/>
              </a:spcAft>
              <a:buClr>
                <a:schemeClr val="accent3"/>
              </a:buClr>
              <a:buSzPts val="1748"/>
              <a:buNone/>
            </a:pPr>
            <a:r>
              <a:rPr lang="pt-BR" sz="1900">
                <a:solidFill>
                  <a:schemeClr val="dk2"/>
                </a:solidFill>
                <a:latin typeface="Roboto"/>
                <a:ea typeface="Roboto"/>
                <a:cs typeface="Roboto"/>
                <a:sym typeface="Roboto"/>
              </a:rPr>
              <a:t>Primazia do interesse coletivo</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99"/>
          <p:cNvSpPr txBox="1"/>
          <p:nvPr>
            <p:ph idx="1" type="body"/>
          </p:nvPr>
        </p:nvSpPr>
        <p:spPr>
          <a:xfrm>
            <a:off x="729450" y="1264450"/>
            <a:ext cx="7688700" cy="3075600"/>
          </a:xfrm>
          <a:prstGeom prst="rect">
            <a:avLst/>
          </a:prstGeom>
          <a:noFill/>
          <a:ln>
            <a:noFill/>
          </a:ln>
        </p:spPr>
        <p:txBody>
          <a:bodyPr anchorCtr="0" anchor="t" bIns="91425" lIns="91425" spcFirstLastPara="1" rIns="91425" wrap="square" tIns="91425">
            <a:noAutofit/>
          </a:bodyPr>
          <a:lstStyle/>
          <a:p>
            <a:pPr indent="-304800" lvl="0" marL="304800" rtl="0" algn="just">
              <a:lnSpc>
                <a:spcPct val="100000"/>
              </a:lnSpc>
              <a:spcBef>
                <a:spcPts val="0"/>
              </a:spcBef>
              <a:spcAft>
                <a:spcPts val="0"/>
              </a:spcAft>
              <a:buSzPts val="2576"/>
              <a:buNone/>
            </a:pPr>
            <a:r>
              <a:rPr b="1" lang="pt-BR" sz="2000">
                <a:solidFill>
                  <a:schemeClr val="dk2"/>
                </a:solidFill>
                <a:latin typeface="Roboto"/>
                <a:ea typeface="Roboto"/>
                <a:cs typeface="Roboto"/>
                <a:sym typeface="Roboto"/>
              </a:rPr>
              <a:t>Súmula 486 STJ - </a:t>
            </a:r>
            <a:r>
              <a:rPr lang="pt-BR" sz="2000">
                <a:solidFill>
                  <a:schemeClr val="dk2"/>
                </a:solidFill>
                <a:latin typeface="Roboto"/>
                <a:ea typeface="Roboto"/>
                <a:cs typeface="Roboto"/>
                <a:sym typeface="Roboto"/>
              </a:rPr>
              <a:t>É impenhorável o único imóvel residencial do devedor que esteja locado a terceiros, desde que a renda obtida com a locação seja revertida para a subsistência ou a moradia da sua família.</a:t>
            </a:r>
            <a:endParaRPr sz="2000">
              <a:solidFill>
                <a:schemeClr val="dk2"/>
              </a:solidFill>
              <a:latin typeface="Roboto"/>
              <a:ea typeface="Roboto"/>
              <a:cs typeface="Roboto"/>
              <a:sym typeface="Roboto"/>
            </a:endParaRPr>
          </a:p>
          <a:p>
            <a:pPr indent="-304800" lvl="0" marL="304800" rtl="0" algn="just">
              <a:lnSpc>
                <a:spcPct val="100000"/>
              </a:lnSpc>
              <a:spcBef>
                <a:spcPts val="0"/>
              </a:spcBef>
              <a:spcAft>
                <a:spcPts val="0"/>
              </a:spcAft>
              <a:buSzPts val="2576"/>
              <a:buNone/>
            </a:pPr>
            <a:r>
              <a:rPr b="1" lang="pt-BR" sz="2000">
                <a:solidFill>
                  <a:schemeClr val="dk2"/>
                </a:solidFill>
                <a:latin typeface="Roboto"/>
                <a:ea typeface="Roboto"/>
                <a:cs typeface="Roboto"/>
                <a:sym typeface="Roboto"/>
              </a:rPr>
              <a:t>Súmula 449 STJ - </a:t>
            </a:r>
            <a:r>
              <a:rPr lang="pt-BR" sz="2000">
                <a:solidFill>
                  <a:schemeClr val="dk2"/>
                </a:solidFill>
                <a:latin typeface="Roboto"/>
                <a:ea typeface="Roboto"/>
                <a:cs typeface="Roboto"/>
                <a:sym typeface="Roboto"/>
              </a:rPr>
              <a:t>A vaga de garagem que possui matrícula própria no registro de imóveis não constitui bem de família para efeito de penhora.</a:t>
            </a:r>
            <a:endParaRPr sz="2000">
              <a:solidFill>
                <a:schemeClr val="dk2"/>
              </a:solidFill>
              <a:latin typeface="Roboto"/>
              <a:ea typeface="Roboto"/>
              <a:cs typeface="Roboto"/>
              <a:sym typeface="Roboto"/>
            </a:endParaRPr>
          </a:p>
          <a:p>
            <a:pPr indent="0" lvl="0" marL="0" rtl="0" algn="l">
              <a:lnSpc>
                <a:spcPct val="100000"/>
              </a:lnSpc>
              <a:spcBef>
                <a:spcPts val="0"/>
              </a:spcBef>
              <a:spcAft>
                <a:spcPts val="0"/>
              </a:spcAft>
              <a:buSzPts val="1300"/>
              <a:buNone/>
            </a:pPr>
            <a:r>
              <a:t/>
            </a:r>
            <a:endParaRPr sz="2000">
              <a:solidFill>
                <a:schemeClr val="dk2"/>
              </a:solidFill>
              <a:latin typeface="Roboto"/>
              <a:ea typeface="Roboto"/>
              <a:cs typeface="Roboto"/>
              <a:sym typeface="Roboto"/>
            </a:endParaRPr>
          </a:p>
          <a:p>
            <a:pPr indent="0" lvl="0" marL="0" rtl="0" algn="just">
              <a:lnSpc>
                <a:spcPct val="100000"/>
              </a:lnSpc>
              <a:spcBef>
                <a:spcPts val="0"/>
              </a:spcBef>
              <a:spcAft>
                <a:spcPts val="0"/>
              </a:spcAft>
              <a:buSzPts val="5520"/>
              <a:buNone/>
            </a:pPr>
            <a:r>
              <a:rPr b="1" lang="pt-BR" sz="2000">
                <a:solidFill>
                  <a:schemeClr val="dk2"/>
                </a:solidFill>
                <a:latin typeface="Roboto"/>
                <a:ea typeface="Roboto"/>
                <a:cs typeface="Roboto"/>
                <a:sym typeface="Roboto"/>
              </a:rPr>
              <a:t>Art. 833, CPC. </a:t>
            </a:r>
            <a:r>
              <a:rPr lang="pt-BR" sz="2000">
                <a:solidFill>
                  <a:schemeClr val="dk2"/>
                </a:solidFill>
                <a:latin typeface="Roboto"/>
                <a:ea typeface="Roboto"/>
                <a:cs typeface="Roboto"/>
                <a:sym typeface="Roboto"/>
              </a:rPr>
              <a:t>São impenhoráveis: (...)</a:t>
            </a:r>
            <a:endParaRPr/>
          </a:p>
          <a:p>
            <a:pPr indent="0" lvl="0" marL="0" rtl="0" algn="just">
              <a:lnSpc>
                <a:spcPct val="100000"/>
              </a:lnSpc>
              <a:spcBef>
                <a:spcPts val="0"/>
              </a:spcBef>
              <a:spcAft>
                <a:spcPts val="0"/>
              </a:spcAft>
              <a:buSzPts val="5520"/>
              <a:buNone/>
            </a:pPr>
            <a:r>
              <a:rPr b="1" lang="pt-BR" sz="2000">
                <a:solidFill>
                  <a:schemeClr val="dk2"/>
                </a:solidFill>
                <a:latin typeface="Roboto"/>
                <a:ea typeface="Roboto"/>
                <a:cs typeface="Roboto"/>
                <a:sym typeface="Roboto"/>
              </a:rPr>
              <a:t>XI -</a:t>
            </a:r>
            <a:r>
              <a:rPr lang="pt-BR" sz="2000">
                <a:solidFill>
                  <a:schemeClr val="dk2"/>
                </a:solidFill>
                <a:latin typeface="Roboto"/>
                <a:ea typeface="Roboto"/>
                <a:cs typeface="Roboto"/>
                <a:sym typeface="Roboto"/>
              </a:rPr>
              <a:t> os recursos públicos do fundo partidário recebidos por partido político, nos termos da lei;</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