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8" r:id="rId4"/>
  </p:sldMasterIdLst>
  <p:notesMasterIdLst>
    <p:notesMasterId r:id="rId76"/>
  </p:notesMasterIdLst>
  <p:handoutMasterIdLst>
    <p:handoutMasterId r:id="rId77"/>
  </p:handoutMasterIdLst>
  <p:sldIdLst>
    <p:sldId id="256" r:id="rId5"/>
    <p:sldId id="321" r:id="rId6"/>
    <p:sldId id="277" r:id="rId7"/>
    <p:sldId id="306" r:id="rId8"/>
    <p:sldId id="278" r:id="rId9"/>
    <p:sldId id="279" r:id="rId10"/>
    <p:sldId id="280" r:id="rId11"/>
    <p:sldId id="281" r:id="rId12"/>
    <p:sldId id="283" r:id="rId13"/>
    <p:sldId id="324" r:id="rId14"/>
    <p:sldId id="282" r:id="rId15"/>
    <p:sldId id="322" r:id="rId16"/>
    <p:sldId id="284" r:id="rId17"/>
    <p:sldId id="285" r:id="rId18"/>
    <p:sldId id="286" r:id="rId19"/>
    <p:sldId id="287" r:id="rId20"/>
    <p:sldId id="288" r:id="rId21"/>
    <p:sldId id="289" r:id="rId22"/>
    <p:sldId id="290" r:id="rId23"/>
    <p:sldId id="325" r:id="rId24"/>
    <p:sldId id="291" r:id="rId25"/>
    <p:sldId id="292" r:id="rId26"/>
    <p:sldId id="294" r:id="rId27"/>
    <p:sldId id="295" r:id="rId28"/>
    <p:sldId id="296" r:id="rId29"/>
    <p:sldId id="297" r:id="rId30"/>
    <p:sldId id="298" r:id="rId31"/>
    <p:sldId id="299" r:id="rId32"/>
    <p:sldId id="300" r:id="rId33"/>
    <p:sldId id="301" r:id="rId34"/>
    <p:sldId id="303" r:id="rId35"/>
    <p:sldId id="302" r:id="rId36"/>
    <p:sldId id="304" r:id="rId37"/>
    <p:sldId id="308" r:id="rId38"/>
    <p:sldId id="309" r:id="rId39"/>
    <p:sldId id="305" r:id="rId40"/>
    <p:sldId id="310" r:id="rId41"/>
    <p:sldId id="311" r:id="rId42"/>
    <p:sldId id="312" r:id="rId43"/>
    <p:sldId id="313" r:id="rId44"/>
    <p:sldId id="293" r:id="rId45"/>
    <p:sldId id="336" r:id="rId46"/>
    <p:sldId id="326" r:id="rId47"/>
    <p:sldId id="347" r:id="rId48"/>
    <p:sldId id="327" r:id="rId49"/>
    <p:sldId id="328" r:id="rId50"/>
    <p:sldId id="329" r:id="rId51"/>
    <p:sldId id="330" r:id="rId52"/>
    <p:sldId id="331" r:id="rId53"/>
    <p:sldId id="332" r:id="rId54"/>
    <p:sldId id="344" r:id="rId55"/>
    <p:sldId id="337" r:id="rId56"/>
    <p:sldId id="334" r:id="rId57"/>
    <p:sldId id="335" r:id="rId58"/>
    <p:sldId id="319" r:id="rId59"/>
    <p:sldId id="338" r:id="rId60"/>
    <p:sldId id="318" r:id="rId61"/>
    <p:sldId id="320" r:id="rId62"/>
    <p:sldId id="342" r:id="rId63"/>
    <p:sldId id="343" r:id="rId64"/>
    <p:sldId id="339" r:id="rId65"/>
    <p:sldId id="341" r:id="rId66"/>
    <p:sldId id="307" r:id="rId67"/>
    <p:sldId id="333" r:id="rId68"/>
    <p:sldId id="340" r:id="rId69"/>
    <p:sldId id="314" r:id="rId70"/>
    <p:sldId id="316" r:id="rId71"/>
    <p:sldId id="317" r:id="rId72"/>
    <p:sldId id="345" r:id="rId73"/>
    <p:sldId id="346" r:id="rId74"/>
    <p:sldId id="315" r:id="rId7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42" autoAdjust="0"/>
    <p:restoredTop sz="96820"/>
  </p:normalViewPr>
  <p:slideViewPr>
    <p:cSldViewPr snapToGrid="0">
      <p:cViewPr varScale="1">
        <p:scale>
          <a:sx n="59" d="100"/>
          <a:sy n="59" d="100"/>
        </p:scale>
        <p:origin x="990" y="66"/>
      </p:cViewPr>
      <p:guideLst/>
    </p:cSldViewPr>
  </p:slideViewPr>
  <p:outlineViewPr>
    <p:cViewPr>
      <p:scale>
        <a:sx n="33" d="100"/>
        <a:sy n="33" d="100"/>
      </p:scale>
      <p:origin x="0" y="-10856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9" d="100"/>
          <a:sy n="99" d="100"/>
        </p:scale>
        <p:origin x="3570" y="6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diagrams/_rels/data1.xml.rels><?xml version="1.0" encoding="UTF-8" standalone="yes"?>
<Relationships xmlns="http://schemas.openxmlformats.org/package/2006/relationships"><Relationship Id="rId1" Type="http://schemas.openxmlformats.org/officeDocument/2006/relationships/image" Target="../media/image2.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66772-F185-4D58-B8BB-E9370D7A7A2B}" type="doc">
      <dgm:prSet loTypeId="urn:microsoft.com/office/officeart/2018/5/layout/IconCircleLabelList" loCatId="icon" qsTypeId="urn:microsoft.com/office/officeart/2005/8/quickstyle/simple2" qsCatId="simple" csTypeId="urn:microsoft.com/office/officeart/2005/8/colors/accent1_4" csCatId="accent1" phldr="1"/>
      <dgm:spPr/>
      <dgm:t>
        <a:bodyPr rtlCol="0"/>
        <a:lstStyle/>
        <a:p>
          <a:pPr rtl="0"/>
          <a:endParaRPr lang="en-US"/>
        </a:p>
      </dgm:t>
    </dgm:pt>
    <dgm:pt modelId="{40FC4FFE-8987-4A26-B7F4-8A516F18ADAE}">
      <dgm:prSet/>
      <dgm:spPr/>
      <dgm:t>
        <a:bodyPr rtlCol="0"/>
        <a:lstStyle/>
        <a:p>
          <a:pPr>
            <a:lnSpc>
              <a:spcPct val="100000"/>
            </a:lnSpc>
            <a:defRPr cap="all"/>
          </a:pPr>
          <a:r>
            <a:rPr lang="pt-BR" noProof="1"/>
            <a:t>ENUNCIADOS DO TSE</a:t>
          </a:r>
        </a:p>
      </dgm:t>
    </dgm:pt>
    <dgm:pt modelId="{CAD7EF86-FB23-41F6-BF42-040B36DEFDB1}" type="parTrans" cxnId="{C7AD8469-3C68-4AF9-AB82-79B0043AA120}">
      <dgm:prSet/>
      <dgm:spPr/>
      <dgm:t>
        <a:bodyPr rtlCol="0"/>
        <a:lstStyle/>
        <a:p>
          <a:pPr rtl="0"/>
          <a:endParaRPr lang="pt-BR" noProof="1"/>
        </a:p>
      </dgm:t>
    </dgm:pt>
    <dgm:pt modelId="{5B62599A-5C9B-48E7-896E-EA782AC60C8B}" type="sibTrans" cxnId="{C7AD8469-3C68-4AF9-AB82-79B0043AA120}">
      <dgm:prSet/>
      <dgm:spPr/>
      <dgm:t>
        <a:bodyPr rtlCol="0"/>
        <a:lstStyle/>
        <a:p>
          <a:pPr rtl="0"/>
          <a:endParaRPr lang="pt-BR" noProof="1"/>
        </a:p>
      </dgm:t>
    </dgm:pt>
    <dgm:pt modelId="{49225C73-1633-42F1-AB3B-7CB183E5F8B8}">
      <dgm:prSet/>
      <dgm:spPr/>
      <dgm:t>
        <a:bodyPr rtlCol="0"/>
        <a:lstStyle/>
        <a:p>
          <a:pPr>
            <a:lnSpc>
              <a:spcPct val="100000"/>
            </a:lnSpc>
            <a:defRPr cap="all"/>
          </a:pPr>
          <a:r>
            <a:rPr lang="pt-BR" noProof="1"/>
            <a:t>JURISPRUDÊNCIA</a:t>
          </a:r>
        </a:p>
        <a:p>
          <a:pPr>
            <a:lnSpc>
              <a:spcPct val="100000"/>
            </a:lnSpc>
            <a:defRPr cap="all"/>
          </a:pPr>
          <a:r>
            <a:rPr lang="pt-BR" noProof="1"/>
            <a:t>SELECIONADA</a:t>
          </a:r>
        </a:p>
      </dgm:t>
    </dgm:pt>
    <dgm:pt modelId="{1A0E2090-1D4F-438A-8766-B6030CE01ADD}" type="parTrans" cxnId="{A9154303-8225-4248-91DC-1B0156A35F07}">
      <dgm:prSet/>
      <dgm:spPr/>
      <dgm:t>
        <a:bodyPr rtlCol="0"/>
        <a:lstStyle/>
        <a:p>
          <a:pPr rtl="0"/>
          <a:endParaRPr lang="pt-BR" noProof="1"/>
        </a:p>
      </dgm:t>
    </dgm:pt>
    <dgm:pt modelId="{9646853A-8964-4519-A5B1-0B7D18B2983D}" type="sibTrans" cxnId="{A9154303-8225-4248-91DC-1B0156A35F07}">
      <dgm:prSet/>
      <dgm:spPr/>
      <dgm:t>
        <a:bodyPr rtlCol="0"/>
        <a:lstStyle/>
        <a:p>
          <a:pPr rtl="0"/>
          <a:endParaRPr lang="pt-BR" noProof="1"/>
        </a:p>
      </dgm:t>
    </dgm:pt>
    <dgm:pt modelId="{50B3CE7C-E10B-4E23-BD93-03664997C932}" type="pres">
      <dgm:prSet presAssocID="{01A66772-F185-4D58-B8BB-E9370D7A7A2B}" presName="root" presStyleCnt="0">
        <dgm:presLayoutVars>
          <dgm:dir/>
          <dgm:resizeHandles val="exact"/>
        </dgm:presLayoutVars>
      </dgm:prSet>
      <dgm:spPr/>
      <dgm:t>
        <a:bodyPr/>
        <a:lstStyle/>
        <a:p>
          <a:endParaRPr lang="pt-BR"/>
        </a:p>
      </dgm:t>
    </dgm:pt>
    <dgm:pt modelId="{DE9CE479-E4AE-4283-AEF1-10C1535B4324}" type="pres">
      <dgm:prSet presAssocID="{40FC4FFE-8987-4A26-B7F4-8A516F18ADAE}" presName="compNode" presStyleCnt="0"/>
      <dgm:spPr/>
    </dgm:pt>
    <dgm:pt modelId="{B59FCF02-CAD2-4D6F-9542-AD86711168CA}" type="pres">
      <dgm:prSet presAssocID="{40FC4FFE-8987-4A26-B7F4-8A516F18ADAE}" presName="iconBgRect" presStyleLbl="bgShp" presStyleIdx="0" presStyleCnt="2" custScaleX="103769" custScaleY="101566"/>
      <dgm:spPr>
        <a:blipFill dpi="0" rotWithShape="0">
          <a:blip xmlns:r="http://schemas.openxmlformats.org/officeDocument/2006/relationships" r:embed="rId1"/>
          <a:srcRect/>
          <a:stretch>
            <a:fillRect l="-402" t="-421" r="-402" b="-421"/>
          </a:stretch>
        </a:blipFill>
      </dgm:spPr>
    </dgm:pt>
    <dgm:pt modelId="{7C175B98-93F4-4D7C-BB95-1514AB879CD5}" type="pres">
      <dgm:prSet presAssocID="{40FC4FFE-8987-4A26-B7F4-8A516F18ADAE}" presName="iconRect" presStyleLbl="node1" presStyleIdx="0" presStyleCnt="2" custFlipVert="1" custFlipHor="1" custScaleX="65757" custScaleY="6045" custLinFactY="77150" custLinFactNeighborX="58634" custLinFactNeighborY="100000"/>
      <dgm:spPr/>
    </dgm:pt>
    <dgm:pt modelId="{677A3090-5F01-43FD-9FA6-C0420AD80FD6}" type="pres">
      <dgm:prSet presAssocID="{40FC4FFE-8987-4A26-B7F4-8A516F18ADAE}" presName="spaceRect" presStyleCnt="0"/>
      <dgm:spPr/>
    </dgm:pt>
    <dgm:pt modelId="{127117FB-F8A7-4A20-A8A7-EC686DDC76D0}" type="pres">
      <dgm:prSet presAssocID="{40FC4FFE-8987-4A26-B7F4-8A516F18ADAE}" presName="textRect" presStyleLbl="revTx" presStyleIdx="0" presStyleCnt="2">
        <dgm:presLayoutVars>
          <dgm:chMax val="1"/>
          <dgm:chPref val="1"/>
        </dgm:presLayoutVars>
      </dgm:prSet>
      <dgm:spPr/>
      <dgm:t>
        <a:bodyPr/>
        <a:lstStyle/>
        <a:p>
          <a:endParaRPr lang="pt-BR"/>
        </a:p>
      </dgm:t>
    </dgm:pt>
    <dgm:pt modelId="{FD1EED9C-83D3-41AD-A09B-D3B36354168F}" type="pres">
      <dgm:prSet presAssocID="{5B62599A-5C9B-48E7-896E-EA782AC60C8B}" presName="sibTrans" presStyleCnt="0"/>
      <dgm:spPr/>
    </dgm:pt>
    <dgm:pt modelId="{C998AB0A-577D-44AA-A068-F634DDE7BD47}" type="pres">
      <dgm:prSet presAssocID="{49225C73-1633-42F1-AB3B-7CB183E5F8B8}" presName="compNode" presStyleCnt="0"/>
      <dgm:spPr/>
    </dgm:pt>
    <dgm:pt modelId="{BCD8CDD9-0C56-4401-ADB1-8B48DAB2C96F}" type="pres">
      <dgm:prSet presAssocID="{49225C73-1633-42F1-AB3B-7CB183E5F8B8}" presName="iconBgRect" presStyleLbl="bgShp" presStyleIdx="1" presStyleCnt="2"/>
      <dgm:spPr/>
    </dgm:pt>
    <dgm:pt modelId="{DB4CA7C4-FCA1-4127-B20A-2A5C031A3CF4}" type="pres">
      <dgm:prSet presAssocID="{49225C73-1633-42F1-AB3B-7CB183E5F8B8}" presName="iconRect" presStyleLbl="node1" presStyleIdx="1" presStyleCnt="2" custFlipVert="0" custFlipHor="1" custScaleX="3629" custScaleY="5758" custLinFactX="118228" custLinFactNeighborX="200000" custLinFactNeighborY="-67852"/>
      <dgm:spPr/>
    </dgm:pt>
    <dgm:pt modelId="{9B0C8FBF-0BDD-48A5-967E-F3FE71659F6A}" type="pres">
      <dgm:prSet presAssocID="{49225C73-1633-42F1-AB3B-7CB183E5F8B8}" presName="spaceRect" presStyleCnt="0"/>
      <dgm:spPr/>
    </dgm:pt>
    <dgm:pt modelId="{7E6FE37A-5DB0-4899-9FCB-0CE39BC185F8}" type="pres">
      <dgm:prSet presAssocID="{49225C73-1633-42F1-AB3B-7CB183E5F8B8}" presName="textRect" presStyleLbl="revTx" presStyleIdx="1" presStyleCnt="2">
        <dgm:presLayoutVars>
          <dgm:chMax val="1"/>
          <dgm:chPref val="1"/>
        </dgm:presLayoutVars>
      </dgm:prSet>
      <dgm:spPr/>
      <dgm:t>
        <a:bodyPr/>
        <a:lstStyle/>
        <a:p>
          <a:endParaRPr lang="pt-BR"/>
        </a:p>
      </dgm:t>
    </dgm:pt>
  </dgm:ptLst>
  <dgm:cxnLst>
    <dgm:cxn modelId="{A9154303-8225-4248-91DC-1B0156A35F07}" srcId="{01A66772-F185-4D58-B8BB-E9370D7A7A2B}" destId="{49225C73-1633-42F1-AB3B-7CB183E5F8B8}" srcOrd="1" destOrd="0" parTransId="{1A0E2090-1D4F-438A-8766-B6030CE01ADD}" sibTransId="{9646853A-8964-4519-A5B1-0B7D18B2983D}"/>
    <dgm:cxn modelId="{C7AD8469-3C68-4AF9-AB82-79B0043AA120}" srcId="{01A66772-F185-4D58-B8BB-E9370D7A7A2B}" destId="{40FC4FFE-8987-4A26-B7F4-8A516F18ADAE}" srcOrd="0" destOrd="0" parTransId="{CAD7EF86-FB23-41F6-BF42-040B36DEFDB1}" sibTransId="{5B62599A-5C9B-48E7-896E-EA782AC60C8B}"/>
    <dgm:cxn modelId="{355227E3-55E0-4343-BC8D-FC0EB1694F48}" type="presOf" srcId="{40FC4FFE-8987-4A26-B7F4-8A516F18ADAE}" destId="{127117FB-F8A7-4A20-A8A7-EC686DDC76D0}" srcOrd="0" destOrd="0" presId="urn:microsoft.com/office/officeart/2018/5/layout/IconCircleLabelList"/>
    <dgm:cxn modelId="{7A710F69-5154-4855-ACF5-BC7C1BF85A80}" type="presOf" srcId="{49225C73-1633-42F1-AB3B-7CB183E5F8B8}" destId="{7E6FE37A-5DB0-4899-9FCB-0CE39BC185F8}" srcOrd="0" destOrd="0" presId="urn:microsoft.com/office/officeart/2018/5/layout/IconCircleLabelList"/>
    <dgm:cxn modelId="{676D3A6A-6EA7-4483-BB12-0BD4A7D7AF9D}" type="presOf" srcId="{01A66772-F185-4D58-B8BB-E9370D7A7A2B}" destId="{50B3CE7C-E10B-4E23-BD93-03664997C932}" srcOrd="0" destOrd="0" presId="urn:microsoft.com/office/officeart/2018/5/layout/IconCircleLabelList"/>
    <dgm:cxn modelId="{555498CB-3ED1-404E-A25F-EB243EFC5FB1}" type="presParOf" srcId="{50B3CE7C-E10B-4E23-BD93-03664997C932}" destId="{DE9CE479-E4AE-4283-AEF1-10C1535B4324}" srcOrd="0" destOrd="0" presId="urn:microsoft.com/office/officeart/2018/5/layout/IconCircleLabelList"/>
    <dgm:cxn modelId="{11F12D49-CD08-4D50-BD13-3ECBC3A476A4}" type="presParOf" srcId="{DE9CE479-E4AE-4283-AEF1-10C1535B4324}" destId="{B59FCF02-CAD2-4D6F-9542-AD86711168CA}" srcOrd="0" destOrd="0" presId="urn:microsoft.com/office/officeart/2018/5/layout/IconCircleLabelList"/>
    <dgm:cxn modelId="{F443A659-540B-487B-97F9-49219CF60D6B}" type="presParOf" srcId="{DE9CE479-E4AE-4283-AEF1-10C1535B4324}" destId="{7C175B98-93F4-4D7C-BB95-1514AB879CD5}" srcOrd="1" destOrd="0" presId="urn:microsoft.com/office/officeart/2018/5/layout/IconCircleLabelList"/>
    <dgm:cxn modelId="{A503D7AB-7D64-4163-93B5-1CEEDAE81823}" type="presParOf" srcId="{DE9CE479-E4AE-4283-AEF1-10C1535B4324}" destId="{677A3090-5F01-43FD-9FA6-C0420AD80FD6}" srcOrd="2" destOrd="0" presId="urn:microsoft.com/office/officeart/2018/5/layout/IconCircleLabelList"/>
    <dgm:cxn modelId="{780188ED-7DCE-45BB-B6AF-91BE48969612}" type="presParOf" srcId="{DE9CE479-E4AE-4283-AEF1-10C1535B4324}" destId="{127117FB-F8A7-4A20-A8A7-EC686DDC76D0}" srcOrd="3" destOrd="0" presId="urn:microsoft.com/office/officeart/2018/5/layout/IconCircleLabelList"/>
    <dgm:cxn modelId="{155719F8-A89B-4E96-BC49-C48BC717F480}" type="presParOf" srcId="{50B3CE7C-E10B-4E23-BD93-03664997C932}" destId="{FD1EED9C-83D3-41AD-A09B-D3B36354168F}" srcOrd="1" destOrd="0" presId="urn:microsoft.com/office/officeart/2018/5/layout/IconCircleLabelList"/>
    <dgm:cxn modelId="{2772E199-56B0-4310-A55E-67D00CA3E59E}" type="presParOf" srcId="{50B3CE7C-E10B-4E23-BD93-03664997C932}" destId="{C998AB0A-577D-44AA-A068-F634DDE7BD47}" srcOrd="2" destOrd="0" presId="urn:microsoft.com/office/officeart/2018/5/layout/IconCircleLabelList"/>
    <dgm:cxn modelId="{4E351D18-D97F-4B92-A608-2E9600B91C28}" type="presParOf" srcId="{C998AB0A-577D-44AA-A068-F634DDE7BD47}" destId="{BCD8CDD9-0C56-4401-ADB1-8B48DAB2C96F}" srcOrd="0" destOrd="0" presId="urn:microsoft.com/office/officeart/2018/5/layout/IconCircleLabelList"/>
    <dgm:cxn modelId="{B3DC724C-4569-4E9D-BD5A-49E4CD991FD0}" type="presParOf" srcId="{C998AB0A-577D-44AA-A068-F634DDE7BD47}" destId="{DB4CA7C4-FCA1-4127-B20A-2A5C031A3CF4}" srcOrd="1" destOrd="0" presId="urn:microsoft.com/office/officeart/2018/5/layout/IconCircleLabelList"/>
    <dgm:cxn modelId="{AD1AB552-CCE0-4911-BB9E-5D4A60B21F4F}" type="presParOf" srcId="{C998AB0A-577D-44AA-A068-F634DDE7BD47}" destId="{9B0C8FBF-0BDD-48A5-967E-F3FE71659F6A}" srcOrd="2" destOrd="0" presId="urn:microsoft.com/office/officeart/2018/5/layout/IconCircleLabelList"/>
    <dgm:cxn modelId="{8558F796-2D01-40FE-A21A-7530EEBC3BC3}" type="presParOf" srcId="{C998AB0A-577D-44AA-A068-F634DDE7BD47}" destId="{7E6FE37A-5DB0-4899-9FCB-0CE39BC185F8}"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4F7F5C-31ED-414B-AC24-5ACD52B43557}" type="doc">
      <dgm:prSet loTypeId="urn:microsoft.com/office/officeart/2005/8/layout/venn3" loCatId="icon" qsTypeId="urn:microsoft.com/office/officeart/2005/8/quickstyle/simple1" qsCatId="simple" csTypeId="urn:microsoft.com/office/officeart/2005/8/colors/accent1_2" csCatId="accent1" phldr="1"/>
      <dgm:spPr/>
      <dgm:t>
        <a:bodyPr/>
        <a:lstStyle/>
        <a:p>
          <a:endParaRPr lang="es-MX"/>
        </a:p>
      </dgm:t>
    </dgm:pt>
    <dgm:pt modelId="{A6EC83F2-351C-FA45-BD2E-0759E7230D13}">
      <dgm:prSet phldrT="[Texto]"/>
      <dgm:spPr/>
      <dgm:t>
        <a:bodyPr/>
        <a:lstStyle/>
        <a:p>
          <a:r>
            <a:rPr lang="pt-BR" dirty="0"/>
            <a:t>Direitos Políticos</a:t>
          </a:r>
          <a:endParaRPr lang="es-MX" dirty="0"/>
        </a:p>
      </dgm:t>
    </dgm:pt>
    <dgm:pt modelId="{28C70B04-52CE-C244-A57D-F11D5AAE3C3A}" type="parTrans" cxnId="{3A8EA9C6-A40C-8547-B9A2-C2B29DBE6578}">
      <dgm:prSet/>
      <dgm:spPr/>
      <dgm:t>
        <a:bodyPr/>
        <a:lstStyle/>
        <a:p>
          <a:endParaRPr lang="es-MX"/>
        </a:p>
      </dgm:t>
    </dgm:pt>
    <dgm:pt modelId="{29C74C7D-D4A2-FE4E-9898-1CEF067CA8DB}" type="sibTrans" cxnId="{3A8EA9C6-A40C-8547-B9A2-C2B29DBE6578}">
      <dgm:prSet/>
      <dgm:spPr/>
      <dgm:t>
        <a:bodyPr/>
        <a:lstStyle/>
        <a:p>
          <a:endParaRPr lang="es-MX"/>
        </a:p>
      </dgm:t>
    </dgm:pt>
    <dgm:pt modelId="{02E41860-4CAD-4048-8B00-A39D8CCC69C7}">
      <dgm:prSet phldrT="[Texto]"/>
      <dgm:spPr/>
      <dgm:t>
        <a:bodyPr/>
        <a:lstStyle/>
        <a:p>
          <a:r>
            <a:rPr lang="pt-BR" dirty="0"/>
            <a:t>Justiça Eleitoral</a:t>
          </a:r>
          <a:endParaRPr lang="es-MX" dirty="0"/>
        </a:p>
      </dgm:t>
    </dgm:pt>
    <dgm:pt modelId="{C07D9680-9E7D-B940-BBD5-ECD212FFF93F}" type="parTrans" cxnId="{E041298C-A298-DC43-9536-C304E1699B18}">
      <dgm:prSet/>
      <dgm:spPr/>
      <dgm:t>
        <a:bodyPr/>
        <a:lstStyle/>
        <a:p>
          <a:endParaRPr lang="es-MX"/>
        </a:p>
      </dgm:t>
    </dgm:pt>
    <dgm:pt modelId="{B832188A-A3F5-9F40-AA19-C574FB67CC28}" type="sibTrans" cxnId="{E041298C-A298-DC43-9536-C304E1699B18}">
      <dgm:prSet/>
      <dgm:spPr/>
      <dgm:t>
        <a:bodyPr/>
        <a:lstStyle/>
        <a:p>
          <a:endParaRPr lang="es-MX"/>
        </a:p>
      </dgm:t>
    </dgm:pt>
    <dgm:pt modelId="{D3F5EB1E-B5E4-524E-8EA4-926B4FE707C2}">
      <dgm:prSet phldrT="[Texto]"/>
      <dgm:spPr/>
      <dgm:t>
        <a:bodyPr/>
        <a:lstStyle/>
        <a:p>
          <a:r>
            <a:rPr lang="pt-BR" dirty="0"/>
            <a:t>Propaganda Política</a:t>
          </a:r>
          <a:endParaRPr lang="es-MX" dirty="0"/>
        </a:p>
      </dgm:t>
    </dgm:pt>
    <dgm:pt modelId="{BD6F4A53-C01D-E04E-9B97-F06A9982450A}" type="parTrans" cxnId="{E808AA97-E288-2F40-AD3F-1325E2529CF3}">
      <dgm:prSet/>
      <dgm:spPr/>
      <dgm:t>
        <a:bodyPr/>
        <a:lstStyle/>
        <a:p>
          <a:endParaRPr lang="es-MX"/>
        </a:p>
      </dgm:t>
    </dgm:pt>
    <dgm:pt modelId="{E81A4040-5018-6F41-A8EA-FA1E6C567C9D}" type="sibTrans" cxnId="{E808AA97-E288-2F40-AD3F-1325E2529CF3}">
      <dgm:prSet/>
      <dgm:spPr/>
      <dgm:t>
        <a:bodyPr/>
        <a:lstStyle/>
        <a:p>
          <a:endParaRPr lang="es-MX"/>
        </a:p>
      </dgm:t>
    </dgm:pt>
    <dgm:pt modelId="{E71DBA99-DACE-834B-8F53-039C2480B606}">
      <dgm:prSet phldrT="[Texto]"/>
      <dgm:spPr/>
      <dgm:t>
        <a:bodyPr/>
        <a:lstStyle/>
        <a:p>
          <a:r>
            <a:rPr lang="pt-BR" dirty="0"/>
            <a:t>Financiamento de Campanha</a:t>
          </a:r>
          <a:endParaRPr lang="es-MX" dirty="0"/>
        </a:p>
      </dgm:t>
    </dgm:pt>
    <dgm:pt modelId="{E21728B5-27C7-D642-8AEC-CFB70992234B}" type="parTrans" cxnId="{791639C6-B78B-CC42-8E79-C650D72435EC}">
      <dgm:prSet/>
      <dgm:spPr/>
      <dgm:t>
        <a:bodyPr/>
        <a:lstStyle/>
        <a:p>
          <a:endParaRPr lang="es-MX"/>
        </a:p>
      </dgm:t>
    </dgm:pt>
    <dgm:pt modelId="{BB188AC8-1D10-2C4F-A627-AE799F27B00B}" type="sibTrans" cxnId="{791639C6-B78B-CC42-8E79-C650D72435EC}">
      <dgm:prSet/>
      <dgm:spPr/>
      <dgm:t>
        <a:bodyPr/>
        <a:lstStyle/>
        <a:p>
          <a:endParaRPr lang="es-MX"/>
        </a:p>
      </dgm:t>
    </dgm:pt>
    <dgm:pt modelId="{73C60229-504D-8C42-A1CF-A6F30734F844}">
      <dgm:prSet phldrT="[Texto]"/>
      <dgm:spPr/>
      <dgm:t>
        <a:bodyPr/>
        <a:lstStyle/>
        <a:p>
          <a:r>
            <a:rPr lang="pt-BR" dirty="0"/>
            <a:t>Contencioso Eleitoral</a:t>
          </a:r>
          <a:endParaRPr lang="es-MX" dirty="0"/>
        </a:p>
      </dgm:t>
    </dgm:pt>
    <dgm:pt modelId="{AA36FC7F-D955-F342-A40F-F24EE5ECEEA6}" type="parTrans" cxnId="{B293AE92-92C0-F845-9319-2A8A84F1E53F}">
      <dgm:prSet/>
      <dgm:spPr/>
      <dgm:t>
        <a:bodyPr/>
        <a:lstStyle/>
        <a:p>
          <a:endParaRPr lang="es-MX"/>
        </a:p>
      </dgm:t>
    </dgm:pt>
    <dgm:pt modelId="{D04C9624-5692-0649-9D6E-2871BC758CA1}" type="sibTrans" cxnId="{B293AE92-92C0-F845-9319-2A8A84F1E53F}">
      <dgm:prSet/>
      <dgm:spPr/>
      <dgm:t>
        <a:bodyPr/>
        <a:lstStyle/>
        <a:p>
          <a:endParaRPr lang="es-MX"/>
        </a:p>
      </dgm:t>
    </dgm:pt>
    <dgm:pt modelId="{633EA087-1C75-2944-BE02-8A1260508AC2}">
      <dgm:prSet phldrT="[Texto]"/>
      <dgm:spPr/>
      <dgm:t>
        <a:bodyPr/>
        <a:lstStyle/>
        <a:p>
          <a:r>
            <a:rPr lang="pt-BR" dirty="0"/>
            <a:t>Crimes Eleitorais</a:t>
          </a:r>
          <a:endParaRPr lang="es-MX" dirty="0"/>
        </a:p>
      </dgm:t>
    </dgm:pt>
    <dgm:pt modelId="{FEF7ADF2-521C-1944-A73F-045901F3E4EB}" type="parTrans" cxnId="{21A85D46-5A15-A346-B0B9-BF0AA907A9C9}">
      <dgm:prSet/>
      <dgm:spPr/>
      <dgm:t>
        <a:bodyPr/>
        <a:lstStyle/>
        <a:p>
          <a:endParaRPr lang="es-MX"/>
        </a:p>
      </dgm:t>
    </dgm:pt>
    <dgm:pt modelId="{A49FED83-FE16-E642-B09F-712A04778C02}" type="sibTrans" cxnId="{21A85D46-5A15-A346-B0B9-BF0AA907A9C9}">
      <dgm:prSet/>
      <dgm:spPr/>
      <dgm:t>
        <a:bodyPr/>
        <a:lstStyle/>
        <a:p>
          <a:endParaRPr lang="es-MX"/>
        </a:p>
      </dgm:t>
    </dgm:pt>
    <dgm:pt modelId="{1331F0D0-1138-004D-9ABA-22DCF0997B17}">
      <dgm:prSet phldrT="[Texto]"/>
      <dgm:spPr/>
      <dgm:t>
        <a:bodyPr/>
        <a:lstStyle/>
        <a:p>
          <a:r>
            <a:rPr lang="pt-BR" dirty="0"/>
            <a:t>Participação Democrática</a:t>
          </a:r>
          <a:endParaRPr lang="es-MX" dirty="0"/>
        </a:p>
      </dgm:t>
    </dgm:pt>
    <dgm:pt modelId="{DA17C4E8-6E46-CE4C-9F4C-3DC96DDA7FD7}" type="parTrans" cxnId="{82AE0FFB-3D90-BF40-A278-203A4B37CF07}">
      <dgm:prSet/>
      <dgm:spPr/>
      <dgm:t>
        <a:bodyPr/>
        <a:lstStyle/>
        <a:p>
          <a:endParaRPr lang="es-MX"/>
        </a:p>
      </dgm:t>
    </dgm:pt>
    <dgm:pt modelId="{D3CAAD3C-7782-3341-80CD-8863C26BD4E7}" type="sibTrans" cxnId="{82AE0FFB-3D90-BF40-A278-203A4B37CF07}">
      <dgm:prSet/>
      <dgm:spPr/>
      <dgm:t>
        <a:bodyPr/>
        <a:lstStyle/>
        <a:p>
          <a:endParaRPr lang="es-MX"/>
        </a:p>
      </dgm:t>
    </dgm:pt>
    <dgm:pt modelId="{7E08A0E1-29A8-5C40-9F7C-D3803CFCB59D}">
      <dgm:prSet phldrT="[Texto]"/>
      <dgm:spPr/>
      <dgm:t>
        <a:bodyPr/>
        <a:lstStyle/>
        <a:p>
          <a:r>
            <a:rPr lang="pt-BR" dirty="0"/>
            <a:t>Partidos Políticos</a:t>
          </a:r>
          <a:endParaRPr lang="es-MX" dirty="0"/>
        </a:p>
      </dgm:t>
    </dgm:pt>
    <dgm:pt modelId="{C448475B-01B1-5748-8FCA-C1C0EC324CB7}" type="parTrans" cxnId="{2751C6BB-FD0A-864F-A21D-625000405269}">
      <dgm:prSet/>
      <dgm:spPr/>
      <dgm:t>
        <a:bodyPr/>
        <a:lstStyle/>
        <a:p>
          <a:endParaRPr lang="es-MX"/>
        </a:p>
      </dgm:t>
    </dgm:pt>
    <dgm:pt modelId="{EF8DFCAD-F7DE-AF4D-A116-364406F01896}" type="sibTrans" cxnId="{2751C6BB-FD0A-864F-A21D-625000405269}">
      <dgm:prSet/>
      <dgm:spPr/>
      <dgm:t>
        <a:bodyPr/>
        <a:lstStyle/>
        <a:p>
          <a:endParaRPr lang="es-MX"/>
        </a:p>
      </dgm:t>
    </dgm:pt>
    <dgm:pt modelId="{3E3CB3BD-AAD5-C14B-9DD3-222DEFFC4A1D}" type="pres">
      <dgm:prSet presAssocID="{F84F7F5C-31ED-414B-AC24-5ACD52B43557}" presName="Name0" presStyleCnt="0">
        <dgm:presLayoutVars>
          <dgm:dir/>
          <dgm:resizeHandles val="exact"/>
        </dgm:presLayoutVars>
      </dgm:prSet>
      <dgm:spPr/>
      <dgm:t>
        <a:bodyPr/>
        <a:lstStyle/>
        <a:p>
          <a:endParaRPr lang="pt-BR"/>
        </a:p>
      </dgm:t>
    </dgm:pt>
    <dgm:pt modelId="{0498D159-1795-9046-9561-C4C3FD38E04B}" type="pres">
      <dgm:prSet presAssocID="{A6EC83F2-351C-FA45-BD2E-0759E7230D13}" presName="Name5" presStyleLbl="vennNode1" presStyleIdx="0" presStyleCnt="8">
        <dgm:presLayoutVars>
          <dgm:bulletEnabled val="1"/>
        </dgm:presLayoutVars>
      </dgm:prSet>
      <dgm:spPr/>
      <dgm:t>
        <a:bodyPr/>
        <a:lstStyle/>
        <a:p>
          <a:endParaRPr lang="pt-BR"/>
        </a:p>
      </dgm:t>
    </dgm:pt>
    <dgm:pt modelId="{AC78A2A1-4BA6-A042-83B7-8782082BAC60}" type="pres">
      <dgm:prSet presAssocID="{29C74C7D-D4A2-FE4E-9898-1CEF067CA8DB}" presName="space" presStyleCnt="0"/>
      <dgm:spPr/>
    </dgm:pt>
    <dgm:pt modelId="{D63475E9-7B79-134E-AFA7-8439391AEA20}" type="pres">
      <dgm:prSet presAssocID="{02E41860-4CAD-4048-8B00-A39D8CCC69C7}" presName="Name5" presStyleLbl="vennNode1" presStyleIdx="1" presStyleCnt="8">
        <dgm:presLayoutVars>
          <dgm:bulletEnabled val="1"/>
        </dgm:presLayoutVars>
      </dgm:prSet>
      <dgm:spPr/>
      <dgm:t>
        <a:bodyPr/>
        <a:lstStyle/>
        <a:p>
          <a:endParaRPr lang="pt-BR"/>
        </a:p>
      </dgm:t>
    </dgm:pt>
    <dgm:pt modelId="{9ACD1672-DFCB-C141-81A0-50A7A6B652B2}" type="pres">
      <dgm:prSet presAssocID="{B832188A-A3F5-9F40-AA19-C574FB67CC28}" presName="space" presStyleCnt="0"/>
      <dgm:spPr/>
    </dgm:pt>
    <dgm:pt modelId="{ADAB4AAE-CE73-3A4D-B35F-94C442F3DEEB}" type="pres">
      <dgm:prSet presAssocID="{D3F5EB1E-B5E4-524E-8EA4-926B4FE707C2}" presName="Name5" presStyleLbl="vennNode1" presStyleIdx="2" presStyleCnt="8">
        <dgm:presLayoutVars>
          <dgm:bulletEnabled val="1"/>
        </dgm:presLayoutVars>
      </dgm:prSet>
      <dgm:spPr/>
      <dgm:t>
        <a:bodyPr/>
        <a:lstStyle/>
        <a:p>
          <a:endParaRPr lang="pt-BR"/>
        </a:p>
      </dgm:t>
    </dgm:pt>
    <dgm:pt modelId="{14B46F78-6173-5E47-9531-C11528A3D4CB}" type="pres">
      <dgm:prSet presAssocID="{E81A4040-5018-6F41-A8EA-FA1E6C567C9D}" presName="space" presStyleCnt="0"/>
      <dgm:spPr/>
    </dgm:pt>
    <dgm:pt modelId="{F7143BC7-6EFC-EE4B-B340-28C2583F22DC}" type="pres">
      <dgm:prSet presAssocID="{E71DBA99-DACE-834B-8F53-039C2480B606}" presName="Name5" presStyleLbl="vennNode1" presStyleIdx="3" presStyleCnt="8">
        <dgm:presLayoutVars>
          <dgm:bulletEnabled val="1"/>
        </dgm:presLayoutVars>
      </dgm:prSet>
      <dgm:spPr/>
      <dgm:t>
        <a:bodyPr/>
        <a:lstStyle/>
        <a:p>
          <a:endParaRPr lang="pt-BR"/>
        </a:p>
      </dgm:t>
    </dgm:pt>
    <dgm:pt modelId="{6E5C8B89-3996-A543-9860-A1DFA9E550A0}" type="pres">
      <dgm:prSet presAssocID="{BB188AC8-1D10-2C4F-A627-AE799F27B00B}" presName="space" presStyleCnt="0"/>
      <dgm:spPr/>
    </dgm:pt>
    <dgm:pt modelId="{23FBD8D6-57AA-BA4C-B899-6A4C3D982EA4}" type="pres">
      <dgm:prSet presAssocID="{73C60229-504D-8C42-A1CF-A6F30734F844}" presName="Name5" presStyleLbl="vennNode1" presStyleIdx="4" presStyleCnt="8">
        <dgm:presLayoutVars>
          <dgm:bulletEnabled val="1"/>
        </dgm:presLayoutVars>
      </dgm:prSet>
      <dgm:spPr/>
      <dgm:t>
        <a:bodyPr/>
        <a:lstStyle/>
        <a:p>
          <a:endParaRPr lang="pt-BR"/>
        </a:p>
      </dgm:t>
    </dgm:pt>
    <dgm:pt modelId="{362FB893-A49A-1848-9930-FE9777B85DA6}" type="pres">
      <dgm:prSet presAssocID="{D04C9624-5692-0649-9D6E-2871BC758CA1}" presName="space" presStyleCnt="0"/>
      <dgm:spPr/>
    </dgm:pt>
    <dgm:pt modelId="{EB83AB50-6939-1C46-8C76-6F3596ED1D21}" type="pres">
      <dgm:prSet presAssocID="{633EA087-1C75-2944-BE02-8A1260508AC2}" presName="Name5" presStyleLbl="vennNode1" presStyleIdx="5" presStyleCnt="8">
        <dgm:presLayoutVars>
          <dgm:bulletEnabled val="1"/>
        </dgm:presLayoutVars>
      </dgm:prSet>
      <dgm:spPr/>
      <dgm:t>
        <a:bodyPr/>
        <a:lstStyle/>
        <a:p>
          <a:endParaRPr lang="pt-BR"/>
        </a:p>
      </dgm:t>
    </dgm:pt>
    <dgm:pt modelId="{EA84BD08-113B-B44D-A07B-BC0145CCE877}" type="pres">
      <dgm:prSet presAssocID="{A49FED83-FE16-E642-B09F-712A04778C02}" presName="space" presStyleCnt="0"/>
      <dgm:spPr/>
    </dgm:pt>
    <dgm:pt modelId="{37F3F043-83B9-8842-B1C8-FCAB254ABC45}" type="pres">
      <dgm:prSet presAssocID="{1331F0D0-1138-004D-9ABA-22DCF0997B17}" presName="Name5" presStyleLbl="vennNode1" presStyleIdx="6" presStyleCnt="8">
        <dgm:presLayoutVars>
          <dgm:bulletEnabled val="1"/>
        </dgm:presLayoutVars>
      </dgm:prSet>
      <dgm:spPr/>
      <dgm:t>
        <a:bodyPr/>
        <a:lstStyle/>
        <a:p>
          <a:endParaRPr lang="pt-BR"/>
        </a:p>
      </dgm:t>
    </dgm:pt>
    <dgm:pt modelId="{BFC7A84D-16BA-D34E-AD01-DD6B0DD61840}" type="pres">
      <dgm:prSet presAssocID="{D3CAAD3C-7782-3341-80CD-8863C26BD4E7}" presName="space" presStyleCnt="0"/>
      <dgm:spPr/>
    </dgm:pt>
    <dgm:pt modelId="{E50E27A3-00C0-2A49-BD08-D8CFAA07E174}" type="pres">
      <dgm:prSet presAssocID="{7E08A0E1-29A8-5C40-9F7C-D3803CFCB59D}" presName="Name5" presStyleLbl="vennNode1" presStyleIdx="7" presStyleCnt="8">
        <dgm:presLayoutVars>
          <dgm:bulletEnabled val="1"/>
        </dgm:presLayoutVars>
      </dgm:prSet>
      <dgm:spPr/>
      <dgm:t>
        <a:bodyPr/>
        <a:lstStyle/>
        <a:p>
          <a:endParaRPr lang="pt-BR"/>
        </a:p>
      </dgm:t>
    </dgm:pt>
  </dgm:ptLst>
  <dgm:cxnLst>
    <dgm:cxn modelId="{82AE0FFB-3D90-BF40-A278-203A4B37CF07}" srcId="{F84F7F5C-31ED-414B-AC24-5ACD52B43557}" destId="{1331F0D0-1138-004D-9ABA-22DCF0997B17}" srcOrd="6" destOrd="0" parTransId="{DA17C4E8-6E46-CE4C-9F4C-3DC96DDA7FD7}" sibTransId="{D3CAAD3C-7782-3341-80CD-8863C26BD4E7}"/>
    <dgm:cxn modelId="{A42F1103-F8B5-5A43-8475-41ADC24DD04C}" type="presOf" srcId="{E71DBA99-DACE-834B-8F53-039C2480B606}" destId="{F7143BC7-6EFC-EE4B-B340-28C2583F22DC}" srcOrd="0" destOrd="0" presId="urn:microsoft.com/office/officeart/2005/8/layout/venn3"/>
    <dgm:cxn modelId="{3A8EA9C6-A40C-8547-B9A2-C2B29DBE6578}" srcId="{F84F7F5C-31ED-414B-AC24-5ACD52B43557}" destId="{A6EC83F2-351C-FA45-BD2E-0759E7230D13}" srcOrd="0" destOrd="0" parTransId="{28C70B04-52CE-C244-A57D-F11D5AAE3C3A}" sibTransId="{29C74C7D-D4A2-FE4E-9898-1CEF067CA8DB}"/>
    <dgm:cxn modelId="{E808AA97-E288-2F40-AD3F-1325E2529CF3}" srcId="{F84F7F5C-31ED-414B-AC24-5ACD52B43557}" destId="{D3F5EB1E-B5E4-524E-8EA4-926B4FE707C2}" srcOrd="2" destOrd="0" parTransId="{BD6F4A53-C01D-E04E-9B97-F06A9982450A}" sibTransId="{E81A4040-5018-6F41-A8EA-FA1E6C567C9D}"/>
    <dgm:cxn modelId="{46EEDC68-9062-A74E-8F93-EDD87A359064}" type="presOf" srcId="{1331F0D0-1138-004D-9ABA-22DCF0997B17}" destId="{37F3F043-83B9-8842-B1C8-FCAB254ABC45}" srcOrd="0" destOrd="0" presId="urn:microsoft.com/office/officeart/2005/8/layout/venn3"/>
    <dgm:cxn modelId="{2751C6BB-FD0A-864F-A21D-625000405269}" srcId="{F84F7F5C-31ED-414B-AC24-5ACD52B43557}" destId="{7E08A0E1-29A8-5C40-9F7C-D3803CFCB59D}" srcOrd="7" destOrd="0" parTransId="{C448475B-01B1-5748-8FCA-C1C0EC324CB7}" sibTransId="{EF8DFCAD-F7DE-AF4D-A116-364406F01896}"/>
    <dgm:cxn modelId="{EEBA3221-C20B-7149-8FE9-547ADEC38CA5}" type="presOf" srcId="{02E41860-4CAD-4048-8B00-A39D8CCC69C7}" destId="{D63475E9-7B79-134E-AFA7-8439391AEA20}" srcOrd="0" destOrd="0" presId="urn:microsoft.com/office/officeart/2005/8/layout/venn3"/>
    <dgm:cxn modelId="{791639C6-B78B-CC42-8E79-C650D72435EC}" srcId="{F84F7F5C-31ED-414B-AC24-5ACD52B43557}" destId="{E71DBA99-DACE-834B-8F53-039C2480B606}" srcOrd="3" destOrd="0" parTransId="{E21728B5-27C7-D642-8AEC-CFB70992234B}" sibTransId="{BB188AC8-1D10-2C4F-A627-AE799F27B00B}"/>
    <dgm:cxn modelId="{3EEF21E7-2B47-D74B-89D9-D34E1F076DA2}" type="presOf" srcId="{73C60229-504D-8C42-A1CF-A6F30734F844}" destId="{23FBD8D6-57AA-BA4C-B899-6A4C3D982EA4}" srcOrd="0" destOrd="0" presId="urn:microsoft.com/office/officeart/2005/8/layout/venn3"/>
    <dgm:cxn modelId="{0D1C861A-3CCC-A240-8794-A698E1ED7141}" type="presOf" srcId="{D3F5EB1E-B5E4-524E-8EA4-926B4FE707C2}" destId="{ADAB4AAE-CE73-3A4D-B35F-94C442F3DEEB}" srcOrd="0" destOrd="0" presId="urn:microsoft.com/office/officeart/2005/8/layout/venn3"/>
    <dgm:cxn modelId="{F575637E-283A-AA41-B91E-8DBEF07A7B6C}" type="presOf" srcId="{633EA087-1C75-2944-BE02-8A1260508AC2}" destId="{EB83AB50-6939-1C46-8C76-6F3596ED1D21}" srcOrd="0" destOrd="0" presId="urn:microsoft.com/office/officeart/2005/8/layout/venn3"/>
    <dgm:cxn modelId="{E041298C-A298-DC43-9536-C304E1699B18}" srcId="{F84F7F5C-31ED-414B-AC24-5ACD52B43557}" destId="{02E41860-4CAD-4048-8B00-A39D8CCC69C7}" srcOrd="1" destOrd="0" parTransId="{C07D9680-9E7D-B940-BBD5-ECD212FFF93F}" sibTransId="{B832188A-A3F5-9F40-AA19-C574FB67CC28}"/>
    <dgm:cxn modelId="{D8FBEEC8-CEC0-8C46-A8BB-22A2D6C2A60C}" type="presOf" srcId="{7E08A0E1-29A8-5C40-9F7C-D3803CFCB59D}" destId="{E50E27A3-00C0-2A49-BD08-D8CFAA07E174}" srcOrd="0" destOrd="0" presId="urn:microsoft.com/office/officeart/2005/8/layout/venn3"/>
    <dgm:cxn modelId="{21A85D46-5A15-A346-B0B9-BF0AA907A9C9}" srcId="{F84F7F5C-31ED-414B-AC24-5ACD52B43557}" destId="{633EA087-1C75-2944-BE02-8A1260508AC2}" srcOrd="5" destOrd="0" parTransId="{FEF7ADF2-521C-1944-A73F-045901F3E4EB}" sibTransId="{A49FED83-FE16-E642-B09F-712A04778C02}"/>
    <dgm:cxn modelId="{384967E2-2121-C04B-997D-A7B565541A49}" type="presOf" srcId="{A6EC83F2-351C-FA45-BD2E-0759E7230D13}" destId="{0498D159-1795-9046-9561-C4C3FD38E04B}" srcOrd="0" destOrd="0" presId="urn:microsoft.com/office/officeart/2005/8/layout/venn3"/>
    <dgm:cxn modelId="{B293AE92-92C0-F845-9319-2A8A84F1E53F}" srcId="{F84F7F5C-31ED-414B-AC24-5ACD52B43557}" destId="{73C60229-504D-8C42-A1CF-A6F30734F844}" srcOrd="4" destOrd="0" parTransId="{AA36FC7F-D955-F342-A40F-F24EE5ECEEA6}" sibTransId="{D04C9624-5692-0649-9D6E-2871BC758CA1}"/>
    <dgm:cxn modelId="{633E14C1-DF89-0E4C-898C-915661A53213}" type="presOf" srcId="{F84F7F5C-31ED-414B-AC24-5ACD52B43557}" destId="{3E3CB3BD-AAD5-C14B-9DD3-222DEFFC4A1D}" srcOrd="0" destOrd="0" presId="urn:microsoft.com/office/officeart/2005/8/layout/venn3"/>
    <dgm:cxn modelId="{191C6083-D78D-E44B-9D17-3797D985BD28}" type="presParOf" srcId="{3E3CB3BD-AAD5-C14B-9DD3-222DEFFC4A1D}" destId="{0498D159-1795-9046-9561-C4C3FD38E04B}" srcOrd="0" destOrd="0" presId="urn:microsoft.com/office/officeart/2005/8/layout/venn3"/>
    <dgm:cxn modelId="{B279975B-CAD5-A24F-BD0A-9023D8D52FF0}" type="presParOf" srcId="{3E3CB3BD-AAD5-C14B-9DD3-222DEFFC4A1D}" destId="{AC78A2A1-4BA6-A042-83B7-8782082BAC60}" srcOrd="1" destOrd="0" presId="urn:microsoft.com/office/officeart/2005/8/layout/venn3"/>
    <dgm:cxn modelId="{0905C64C-F9A0-2244-B0B4-42AF2DA43E26}" type="presParOf" srcId="{3E3CB3BD-AAD5-C14B-9DD3-222DEFFC4A1D}" destId="{D63475E9-7B79-134E-AFA7-8439391AEA20}" srcOrd="2" destOrd="0" presId="urn:microsoft.com/office/officeart/2005/8/layout/venn3"/>
    <dgm:cxn modelId="{64B4FBF2-CDFA-DA40-B95C-3F753ECEA94D}" type="presParOf" srcId="{3E3CB3BD-AAD5-C14B-9DD3-222DEFFC4A1D}" destId="{9ACD1672-DFCB-C141-81A0-50A7A6B652B2}" srcOrd="3" destOrd="0" presId="urn:microsoft.com/office/officeart/2005/8/layout/venn3"/>
    <dgm:cxn modelId="{361F1B59-F57B-3741-9512-4B64300EB693}" type="presParOf" srcId="{3E3CB3BD-AAD5-C14B-9DD3-222DEFFC4A1D}" destId="{ADAB4AAE-CE73-3A4D-B35F-94C442F3DEEB}" srcOrd="4" destOrd="0" presId="urn:microsoft.com/office/officeart/2005/8/layout/venn3"/>
    <dgm:cxn modelId="{7AA054A6-610E-034B-9ADB-71757AF9F5D4}" type="presParOf" srcId="{3E3CB3BD-AAD5-C14B-9DD3-222DEFFC4A1D}" destId="{14B46F78-6173-5E47-9531-C11528A3D4CB}" srcOrd="5" destOrd="0" presId="urn:microsoft.com/office/officeart/2005/8/layout/venn3"/>
    <dgm:cxn modelId="{1DB586F1-0F28-394B-B283-A10D9895423A}" type="presParOf" srcId="{3E3CB3BD-AAD5-C14B-9DD3-222DEFFC4A1D}" destId="{F7143BC7-6EFC-EE4B-B340-28C2583F22DC}" srcOrd="6" destOrd="0" presId="urn:microsoft.com/office/officeart/2005/8/layout/venn3"/>
    <dgm:cxn modelId="{A32B24CB-F3B2-5842-9586-A918F8947D7B}" type="presParOf" srcId="{3E3CB3BD-AAD5-C14B-9DD3-222DEFFC4A1D}" destId="{6E5C8B89-3996-A543-9860-A1DFA9E550A0}" srcOrd="7" destOrd="0" presId="urn:microsoft.com/office/officeart/2005/8/layout/venn3"/>
    <dgm:cxn modelId="{882B5C55-EDAB-154A-A93E-B28D8D1B21D8}" type="presParOf" srcId="{3E3CB3BD-AAD5-C14B-9DD3-222DEFFC4A1D}" destId="{23FBD8D6-57AA-BA4C-B899-6A4C3D982EA4}" srcOrd="8" destOrd="0" presId="urn:microsoft.com/office/officeart/2005/8/layout/venn3"/>
    <dgm:cxn modelId="{2450D1F5-0060-8743-8476-A67CA8454E50}" type="presParOf" srcId="{3E3CB3BD-AAD5-C14B-9DD3-222DEFFC4A1D}" destId="{362FB893-A49A-1848-9930-FE9777B85DA6}" srcOrd="9" destOrd="0" presId="urn:microsoft.com/office/officeart/2005/8/layout/venn3"/>
    <dgm:cxn modelId="{FB5D72F4-ABDF-934F-821C-92257F9A5425}" type="presParOf" srcId="{3E3CB3BD-AAD5-C14B-9DD3-222DEFFC4A1D}" destId="{EB83AB50-6939-1C46-8C76-6F3596ED1D21}" srcOrd="10" destOrd="0" presId="urn:microsoft.com/office/officeart/2005/8/layout/venn3"/>
    <dgm:cxn modelId="{DB11B2B4-6253-7243-AF8C-90A4AFE2B146}" type="presParOf" srcId="{3E3CB3BD-AAD5-C14B-9DD3-222DEFFC4A1D}" destId="{EA84BD08-113B-B44D-A07B-BC0145CCE877}" srcOrd="11" destOrd="0" presId="urn:microsoft.com/office/officeart/2005/8/layout/venn3"/>
    <dgm:cxn modelId="{5A06D5A0-3757-8940-8D23-3BC449EE47E8}" type="presParOf" srcId="{3E3CB3BD-AAD5-C14B-9DD3-222DEFFC4A1D}" destId="{37F3F043-83B9-8842-B1C8-FCAB254ABC45}" srcOrd="12" destOrd="0" presId="urn:microsoft.com/office/officeart/2005/8/layout/venn3"/>
    <dgm:cxn modelId="{80EA0A90-31DD-7049-BE7B-64041DD4FA33}" type="presParOf" srcId="{3E3CB3BD-AAD5-C14B-9DD3-222DEFFC4A1D}" destId="{BFC7A84D-16BA-D34E-AD01-DD6B0DD61840}" srcOrd="13" destOrd="0" presId="urn:microsoft.com/office/officeart/2005/8/layout/venn3"/>
    <dgm:cxn modelId="{62B7049E-FD51-3B4D-B767-27375DBBC780}" type="presParOf" srcId="{3E3CB3BD-AAD5-C14B-9DD3-222DEFFC4A1D}" destId="{E50E27A3-00C0-2A49-BD08-D8CFAA07E174}" srcOrd="1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9FCF02-CAD2-4D6F-9542-AD86711168CA}">
      <dsp:nvSpPr>
        <dsp:cNvPr id="0" name=""/>
        <dsp:cNvSpPr/>
      </dsp:nvSpPr>
      <dsp:spPr>
        <a:xfrm>
          <a:off x="1839903" y="68621"/>
          <a:ext cx="2278767" cy="2230389"/>
        </a:xfrm>
        <a:prstGeom prst="ellipse">
          <a:avLst/>
        </a:prstGeom>
        <a:blipFill dpi="0" rotWithShape="0">
          <a:blip xmlns:r="http://schemas.openxmlformats.org/officeDocument/2006/relationships" r:embed="rId1"/>
          <a:srcRect/>
          <a:stretch>
            <a:fillRect l="-402" t="-421" r="-402" b="-421"/>
          </a:stretch>
        </a:blipFill>
        <a:ln>
          <a:noFill/>
        </a:ln>
        <a:effectLst/>
      </dsp:spPr>
      <dsp:style>
        <a:lnRef idx="0">
          <a:scrgbClr r="0" g="0" b="0"/>
        </a:lnRef>
        <a:fillRef idx="1">
          <a:scrgbClr r="0" g="0" b="0"/>
        </a:fillRef>
        <a:effectRef idx="0">
          <a:scrgbClr r="0" g="0" b="0"/>
        </a:effectRef>
        <a:fontRef idx="minor"/>
      </dsp:style>
    </dsp:sp>
    <dsp:sp modelId="{7C175B98-93F4-4D7C-BB95-1514AB879CD5}">
      <dsp:nvSpPr>
        <dsp:cNvPr id="0" name=""/>
        <dsp:cNvSpPr/>
      </dsp:nvSpPr>
      <dsp:spPr>
        <a:xfrm flipH="1" flipV="1">
          <a:off x="3192681" y="1316444"/>
          <a:ext cx="544821" cy="4604"/>
        </a:xfrm>
        <a:prstGeom prst="rect">
          <a:avLst/>
        </a:prstGeom>
        <a:solidFill>
          <a:schemeClr val="accent1">
            <a:shade val="5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127117FB-F8A7-4A20-A8A7-EC686DDC76D0}">
      <dsp:nvSpPr>
        <dsp:cNvPr id="0" name=""/>
        <dsp:cNvSpPr/>
      </dsp:nvSpPr>
      <dsp:spPr>
        <a:xfrm>
          <a:off x="1179287" y="2965816"/>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rtlCol="0" anchor="t" anchorCtr="0">
          <a:noAutofit/>
        </a:bodyPr>
        <a:lstStyle/>
        <a:p>
          <a:pPr lvl="0" algn="ctr" defTabSz="844550">
            <a:lnSpc>
              <a:spcPct val="100000"/>
            </a:lnSpc>
            <a:spcBef>
              <a:spcPct val="0"/>
            </a:spcBef>
            <a:spcAft>
              <a:spcPct val="35000"/>
            </a:spcAft>
            <a:defRPr cap="all"/>
          </a:pPr>
          <a:r>
            <a:rPr lang="pt-BR" sz="1900" kern="1200" noProof="1"/>
            <a:t>ENUNCIADOS DO TSE</a:t>
          </a:r>
        </a:p>
      </dsp:txBody>
      <dsp:txXfrm>
        <a:off x="1179287" y="2965816"/>
        <a:ext cx="3600000" cy="720000"/>
      </dsp:txXfrm>
    </dsp:sp>
    <dsp:sp modelId="{BCD8CDD9-0C56-4401-ADB1-8B48DAB2C96F}">
      <dsp:nvSpPr>
        <dsp:cNvPr id="0" name=""/>
        <dsp:cNvSpPr/>
      </dsp:nvSpPr>
      <dsp:spPr>
        <a:xfrm>
          <a:off x="6111287" y="77218"/>
          <a:ext cx="2196000" cy="2196000"/>
        </a:xfrm>
        <a:prstGeom prst="ellipse">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4CA7C4-FCA1-4127-B20A-2A5C031A3CF4}">
      <dsp:nvSpPr>
        <dsp:cNvPr id="0" name=""/>
        <dsp:cNvSpPr/>
      </dsp:nvSpPr>
      <dsp:spPr>
        <a:xfrm flipH="1">
          <a:off x="10142849" y="284008"/>
          <a:ext cx="45725" cy="72550"/>
        </a:xfrm>
        <a:prstGeom prst="rect">
          <a:avLst/>
        </a:prstGeom>
        <a:solidFill>
          <a:schemeClr val="accent1">
            <a:shade val="50000"/>
            <a:hueOff val="444126"/>
            <a:satOff val="-12767"/>
            <a:lumOff val="4393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7E6FE37A-5DB0-4899-9FCB-0CE39BC185F8}">
      <dsp:nvSpPr>
        <dsp:cNvPr id="0" name=""/>
        <dsp:cNvSpPr/>
      </dsp:nvSpPr>
      <dsp:spPr>
        <a:xfrm>
          <a:off x="5409287" y="2957219"/>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rtlCol="0" anchor="t" anchorCtr="0">
          <a:noAutofit/>
        </a:bodyPr>
        <a:lstStyle/>
        <a:p>
          <a:pPr lvl="0" algn="ctr" defTabSz="844550">
            <a:lnSpc>
              <a:spcPct val="100000"/>
            </a:lnSpc>
            <a:spcBef>
              <a:spcPct val="0"/>
            </a:spcBef>
            <a:spcAft>
              <a:spcPct val="35000"/>
            </a:spcAft>
            <a:defRPr cap="all"/>
          </a:pPr>
          <a:r>
            <a:rPr lang="pt-BR" sz="1900" kern="1200" noProof="1"/>
            <a:t>JURISPRUDÊNCIA</a:t>
          </a:r>
        </a:p>
        <a:p>
          <a:pPr lvl="0" algn="ctr" defTabSz="844550">
            <a:lnSpc>
              <a:spcPct val="100000"/>
            </a:lnSpc>
            <a:spcBef>
              <a:spcPct val="0"/>
            </a:spcBef>
            <a:spcAft>
              <a:spcPct val="35000"/>
            </a:spcAft>
            <a:defRPr cap="all"/>
          </a:pPr>
          <a:r>
            <a:rPr lang="pt-BR" sz="1900" kern="1200" noProof="1"/>
            <a:t>SELECIONADA</a:t>
          </a:r>
        </a:p>
      </dsp:txBody>
      <dsp:txXfrm>
        <a:off x="5409287" y="2957219"/>
        <a:ext cx="36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98D159-1795-9046-9561-C4C3FD38E04B}">
      <dsp:nvSpPr>
        <dsp:cNvPr id="0" name=""/>
        <dsp:cNvSpPr/>
      </dsp:nvSpPr>
      <dsp:spPr>
        <a:xfrm>
          <a:off x="5708"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Direitos Políticos</a:t>
          </a:r>
          <a:endParaRPr lang="es-MX" sz="1100" kern="1200" dirty="0"/>
        </a:p>
      </dsp:txBody>
      <dsp:txXfrm>
        <a:off x="264846" y="1490907"/>
        <a:ext cx="1251226" cy="1251226"/>
      </dsp:txXfrm>
    </dsp:sp>
    <dsp:sp modelId="{D63475E9-7B79-134E-AFA7-8439391AEA20}">
      <dsp:nvSpPr>
        <dsp:cNvPr id="0" name=""/>
        <dsp:cNvSpPr/>
      </dsp:nvSpPr>
      <dsp:spPr>
        <a:xfrm>
          <a:off x="1421309"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Justiça Eleitoral</a:t>
          </a:r>
          <a:endParaRPr lang="es-MX" sz="1100" kern="1200" dirty="0"/>
        </a:p>
      </dsp:txBody>
      <dsp:txXfrm>
        <a:off x="1680447" y="1490907"/>
        <a:ext cx="1251226" cy="1251226"/>
      </dsp:txXfrm>
    </dsp:sp>
    <dsp:sp modelId="{ADAB4AAE-CE73-3A4D-B35F-94C442F3DEEB}">
      <dsp:nvSpPr>
        <dsp:cNvPr id="0" name=""/>
        <dsp:cNvSpPr/>
      </dsp:nvSpPr>
      <dsp:spPr>
        <a:xfrm>
          <a:off x="2836911"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Propaganda Política</a:t>
          </a:r>
          <a:endParaRPr lang="es-MX" sz="1100" kern="1200" dirty="0"/>
        </a:p>
      </dsp:txBody>
      <dsp:txXfrm>
        <a:off x="3096049" y="1490907"/>
        <a:ext cx="1251226" cy="1251226"/>
      </dsp:txXfrm>
    </dsp:sp>
    <dsp:sp modelId="{F7143BC7-6EFC-EE4B-B340-28C2583F22DC}">
      <dsp:nvSpPr>
        <dsp:cNvPr id="0" name=""/>
        <dsp:cNvSpPr/>
      </dsp:nvSpPr>
      <dsp:spPr>
        <a:xfrm>
          <a:off x="4252513"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Financiamento de Campanha</a:t>
          </a:r>
          <a:endParaRPr lang="es-MX" sz="1100" kern="1200" dirty="0"/>
        </a:p>
      </dsp:txBody>
      <dsp:txXfrm>
        <a:off x="4511651" y="1490907"/>
        <a:ext cx="1251226" cy="1251226"/>
      </dsp:txXfrm>
    </dsp:sp>
    <dsp:sp modelId="{23FBD8D6-57AA-BA4C-B899-6A4C3D982EA4}">
      <dsp:nvSpPr>
        <dsp:cNvPr id="0" name=""/>
        <dsp:cNvSpPr/>
      </dsp:nvSpPr>
      <dsp:spPr>
        <a:xfrm>
          <a:off x="5668115"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Contencioso Eleitoral</a:t>
          </a:r>
          <a:endParaRPr lang="es-MX" sz="1100" kern="1200" dirty="0"/>
        </a:p>
      </dsp:txBody>
      <dsp:txXfrm>
        <a:off x="5927253" y="1490907"/>
        <a:ext cx="1251226" cy="1251226"/>
      </dsp:txXfrm>
    </dsp:sp>
    <dsp:sp modelId="{EB83AB50-6939-1C46-8C76-6F3596ED1D21}">
      <dsp:nvSpPr>
        <dsp:cNvPr id="0" name=""/>
        <dsp:cNvSpPr/>
      </dsp:nvSpPr>
      <dsp:spPr>
        <a:xfrm>
          <a:off x="7083717"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Crimes Eleitorais</a:t>
          </a:r>
          <a:endParaRPr lang="es-MX" sz="1100" kern="1200" dirty="0"/>
        </a:p>
      </dsp:txBody>
      <dsp:txXfrm>
        <a:off x="7342855" y="1490907"/>
        <a:ext cx="1251226" cy="1251226"/>
      </dsp:txXfrm>
    </dsp:sp>
    <dsp:sp modelId="{37F3F043-83B9-8842-B1C8-FCAB254ABC45}">
      <dsp:nvSpPr>
        <dsp:cNvPr id="0" name=""/>
        <dsp:cNvSpPr/>
      </dsp:nvSpPr>
      <dsp:spPr>
        <a:xfrm>
          <a:off x="8499318"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Participação Democrática</a:t>
          </a:r>
          <a:endParaRPr lang="es-MX" sz="1100" kern="1200" dirty="0"/>
        </a:p>
      </dsp:txBody>
      <dsp:txXfrm>
        <a:off x="8758456" y="1490907"/>
        <a:ext cx="1251226" cy="1251226"/>
      </dsp:txXfrm>
    </dsp:sp>
    <dsp:sp modelId="{E50E27A3-00C0-2A49-BD08-D8CFAA07E174}">
      <dsp:nvSpPr>
        <dsp:cNvPr id="0" name=""/>
        <dsp:cNvSpPr/>
      </dsp:nvSpPr>
      <dsp:spPr>
        <a:xfrm>
          <a:off x="9914920" y="1231769"/>
          <a:ext cx="1769502" cy="176950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382" tIns="13970" rIns="97382" bIns="13970" numCol="1" spcCol="1270" anchor="ctr" anchorCtr="0">
          <a:noAutofit/>
        </a:bodyPr>
        <a:lstStyle/>
        <a:p>
          <a:pPr lvl="0" algn="ctr" defTabSz="488950">
            <a:lnSpc>
              <a:spcPct val="90000"/>
            </a:lnSpc>
            <a:spcBef>
              <a:spcPct val="0"/>
            </a:spcBef>
            <a:spcAft>
              <a:spcPct val="35000"/>
            </a:spcAft>
          </a:pPr>
          <a:r>
            <a:rPr lang="pt-BR" sz="1100" kern="1200" dirty="0"/>
            <a:t>Partidos Políticos</a:t>
          </a:r>
          <a:endParaRPr lang="es-MX" sz="1100" kern="1200" dirty="0"/>
        </a:p>
      </dsp:txBody>
      <dsp:txXfrm>
        <a:off x="10174058" y="1490907"/>
        <a:ext cx="1251226" cy="1251226"/>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Lista de Rótulos de Círculos de Ícone"/>
  <dgm:desc val="Use para mostrar blocos de informações não sequenciais ou agrupados, acompanhados por elementos visuais relacionados. Funciona melhor com ícones ou pequenas imagens com legendas de texto curto."/>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t-BR" noProof="1"/>
          </a:p>
        </p:txBody>
      </p:sp>
      <p:sp>
        <p:nvSpPr>
          <p:cNvPr id="3" name="Espaço Reservado para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7777D35-62E0-4ADA-A544-0FF8CE93EFA3}" type="datetime1">
              <a:rPr lang="pt-BR" noProof="1" smtClean="0"/>
              <a:t>25/04/2022</a:t>
            </a:fld>
            <a:endParaRPr lang="pt-BR" noProof="1"/>
          </a:p>
        </p:txBody>
      </p:sp>
      <p:sp>
        <p:nvSpPr>
          <p:cNvPr id="4" name="Espaço Reservado para Rodapé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t-BR" noProof="1"/>
          </a:p>
        </p:txBody>
      </p:sp>
      <p:sp>
        <p:nvSpPr>
          <p:cNvPr id="5" name="Espaço Reservado para o Número do Slid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B53ADFC-ABB8-401A-BB24-33FDAFEDCEBD}" type="slidenum">
              <a:rPr lang="pt-BR" noProof="1" dirty="0" smtClean="0"/>
              <a:t>‹nº›</a:t>
            </a:fld>
            <a:endParaRPr lang="pt-BR" noProof="1"/>
          </a:p>
        </p:txBody>
      </p:sp>
    </p:spTree>
    <p:extLst>
      <p:ext uri="{BB962C8B-B14F-4D97-AF65-F5344CB8AC3E}">
        <p14:creationId xmlns:p14="http://schemas.microsoft.com/office/powerpoint/2010/main" val="27332493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t-BR" noProof="1"/>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90F727BD-530A-46F6-89AA-0169182CFF12}" type="datetime1">
              <a:rPr lang="pt-BR" noProof="1" smtClean="0"/>
              <a:t>25/04/2022</a:t>
            </a:fld>
            <a:endParaRPr lang="pt-BR" noProof="1"/>
          </a:p>
        </p:txBody>
      </p:sp>
      <p:sp>
        <p:nvSpPr>
          <p:cNvPr id="4" name="Espaço Reservado para Imagem do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pt-BR" noProof="1"/>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t-BR" noProof="1"/>
              <a:t>Clique para editar o texto Mestre</a:t>
            </a:r>
          </a:p>
          <a:p>
            <a:pPr lvl="1" rtl="0"/>
            <a:r>
              <a:rPr lang="pt-BR" noProof="1"/>
              <a:t>Segundo nível</a:t>
            </a:r>
          </a:p>
          <a:p>
            <a:pPr lvl="2" rtl="0"/>
            <a:r>
              <a:rPr lang="pt-BR" noProof="1"/>
              <a:t>Terceiro nível</a:t>
            </a:r>
          </a:p>
          <a:p>
            <a:pPr lvl="3" rtl="0"/>
            <a:r>
              <a:rPr lang="pt-BR" noProof="1"/>
              <a:t>Quarto nível</a:t>
            </a:r>
          </a:p>
          <a:p>
            <a:pPr lvl="4" rtl="0"/>
            <a:r>
              <a:rPr lang="pt-BR" noProof="1"/>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t-BR" noProof="1"/>
          </a:p>
        </p:txBody>
      </p:sp>
      <p:sp>
        <p:nvSpPr>
          <p:cNvPr id="7" name="Espaço Reservado para o Número do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725628-3A68-42F4-BA86-981817953149}" type="slidenum">
              <a:rPr lang="pt-BR" noProof="1" dirty="0" smtClean="0"/>
              <a:t>‹nº›</a:t>
            </a:fld>
            <a:endParaRPr lang="pt-BR" noProof="1"/>
          </a:p>
        </p:txBody>
      </p:sp>
    </p:spTree>
    <p:extLst>
      <p:ext uri="{BB962C8B-B14F-4D97-AF65-F5344CB8AC3E}">
        <p14:creationId xmlns:p14="http://schemas.microsoft.com/office/powerpoint/2010/main" val="6492586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o Slide 1"/>
          <p:cNvSpPr>
            <a:spLocks noGrp="1" noRot="1" noChangeAspect="1"/>
          </p:cNvSpPr>
          <p:nvPr>
            <p:ph type="sldImg"/>
          </p:nvPr>
        </p:nvSpPr>
        <p:spPr/>
      </p:sp>
      <p:sp>
        <p:nvSpPr>
          <p:cNvPr id="3" name="Espaço reservado para anotações 2"/>
          <p:cNvSpPr>
            <a:spLocks noGrp="1"/>
          </p:cNvSpPr>
          <p:nvPr>
            <p:ph type="body" idx="1"/>
          </p:nvPr>
        </p:nvSpPr>
        <p:spPr/>
        <p:txBody>
          <a:bodyPr rtlCol="0"/>
          <a:lstStyle/>
          <a:p>
            <a:pPr rtl="0"/>
            <a:endParaRPr lang="pt-BR" noProof="1"/>
          </a:p>
        </p:txBody>
      </p:sp>
      <p:sp>
        <p:nvSpPr>
          <p:cNvPr id="4" name="Espaço Reservado para o Número do Slide 3"/>
          <p:cNvSpPr>
            <a:spLocks noGrp="1"/>
          </p:cNvSpPr>
          <p:nvPr>
            <p:ph type="sldNum" sz="quarter" idx="10"/>
          </p:nvPr>
        </p:nvSpPr>
        <p:spPr/>
        <p:txBody>
          <a:bodyPr rtlCol="0"/>
          <a:lstStyle/>
          <a:p>
            <a:pPr rtl="0"/>
            <a:fld id="{4B725628-3A68-42F4-BA86-981817953149}" type="slidenum">
              <a:rPr lang="pt-BR" noProof="1" smtClean="0"/>
              <a:t>1</a:t>
            </a:fld>
            <a:endParaRPr lang="pt-BR" noProof="1"/>
          </a:p>
        </p:txBody>
      </p:sp>
    </p:spTree>
    <p:extLst>
      <p:ext uri="{BB962C8B-B14F-4D97-AF65-F5344CB8AC3E}">
        <p14:creationId xmlns:p14="http://schemas.microsoft.com/office/powerpoint/2010/main" val="385925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25</a:t>
            </a:fld>
            <a:endParaRPr lang="pt-BR" noProof="1"/>
          </a:p>
        </p:txBody>
      </p:sp>
    </p:spTree>
    <p:extLst>
      <p:ext uri="{BB962C8B-B14F-4D97-AF65-F5344CB8AC3E}">
        <p14:creationId xmlns:p14="http://schemas.microsoft.com/office/powerpoint/2010/main" val="2689631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26</a:t>
            </a:fld>
            <a:endParaRPr lang="pt-BR" noProof="1"/>
          </a:p>
        </p:txBody>
      </p:sp>
    </p:spTree>
    <p:extLst>
      <p:ext uri="{BB962C8B-B14F-4D97-AF65-F5344CB8AC3E}">
        <p14:creationId xmlns:p14="http://schemas.microsoft.com/office/powerpoint/2010/main" val="3791284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27</a:t>
            </a:fld>
            <a:endParaRPr lang="pt-BR" noProof="1"/>
          </a:p>
        </p:txBody>
      </p:sp>
    </p:spTree>
    <p:extLst>
      <p:ext uri="{BB962C8B-B14F-4D97-AF65-F5344CB8AC3E}">
        <p14:creationId xmlns:p14="http://schemas.microsoft.com/office/powerpoint/2010/main" val="537910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28</a:t>
            </a:fld>
            <a:endParaRPr lang="pt-BR" noProof="1"/>
          </a:p>
        </p:txBody>
      </p:sp>
    </p:spTree>
    <p:extLst>
      <p:ext uri="{BB962C8B-B14F-4D97-AF65-F5344CB8AC3E}">
        <p14:creationId xmlns:p14="http://schemas.microsoft.com/office/powerpoint/2010/main" val="147083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29</a:t>
            </a:fld>
            <a:endParaRPr lang="pt-BR" noProof="1"/>
          </a:p>
        </p:txBody>
      </p:sp>
    </p:spTree>
    <p:extLst>
      <p:ext uri="{BB962C8B-B14F-4D97-AF65-F5344CB8AC3E}">
        <p14:creationId xmlns:p14="http://schemas.microsoft.com/office/powerpoint/2010/main" val="4017300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30</a:t>
            </a:fld>
            <a:endParaRPr lang="pt-BR" noProof="1"/>
          </a:p>
        </p:txBody>
      </p:sp>
    </p:spTree>
    <p:extLst>
      <p:ext uri="{BB962C8B-B14F-4D97-AF65-F5344CB8AC3E}">
        <p14:creationId xmlns:p14="http://schemas.microsoft.com/office/powerpoint/2010/main" val="2522532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32</a:t>
            </a:fld>
            <a:endParaRPr lang="pt-BR" noProof="1"/>
          </a:p>
        </p:txBody>
      </p:sp>
    </p:spTree>
    <p:extLst>
      <p:ext uri="{BB962C8B-B14F-4D97-AF65-F5344CB8AC3E}">
        <p14:creationId xmlns:p14="http://schemas.microsoft.com/office/powerpoint/2010/main" val="2353927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33</a:t>
            </a:fld>
            <a:endParaRPr lang="pt-BR" noProof="1"/>
          </a:p>
        </p:txBody>
      </p:sp>
    </p:spTree>
    <p:extLst>
      <p:ext uri="{BB962C8B-B14F-4D97-AF65-F5344CB8AC3E}">
        <p14:creationId xmlns:p14="http://schemas.microsoft.com/office/powerpoint/2010/main" val="2710833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34</a:t>
            </a:fld>
            <a:endParaRPr lang="pt-BR" noProof="1"/>
          </a:p>
        </p:txBody>
      </p:sp>
    </p:spTree>
    <p:extLst>
      <p:ext uri="{BB962C8B-B14F-4D97-AF65-F5344CB8AC3E}">
        <p14:creationId xmlns:p14="http://schemas.microsoft.com/office/powerpoint/2010/main" val="3329351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35</a:t>
            </a:fld>
            <a:endParaRPr lang="pt-BR" noProof="1"/>
          </a:p>
        </p:txBody>
      </p:sp>
    </p:spTree>
    <p:extLst>
      <p:ext uri="{BB962C8B-B14F-4D97-AF65-F5344CB8AC3E}">
        <p14:creationId xmlns:p14="http://schemas.microsoft.com/office/powerpoint/2010/main" val="1498658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a imagem do slide 1"/>
          <p:cNvSpPr>
            <a:spLocks noGrp="1" noRot="1" noChangeAspect="1"/>
          </p:cNvSpPr>
          <p:nvPr>
            <p:ph type="sldImg"/>
          </p:nvPr>
        </p:nvSpPr>
        <p:spPr/>
      </p:sp>
      <p:sp>
        <p:nvSpPr>
          <p:cNvPr id="3" name="Espaço reservado para anotações 2"/>
          <p:cNvSpPr>
            <a:spLocks noGrp="1"/>
          </p:cNvSpPr>
          <p:nvPr>
            <p:ph type="body" idx="1"/>
          </p:nvPr>
        </p:nvSpPr>
        <p:spPr/>
        <p:txBody>
          <a:bodyPr rtlCol="0"/>
          <a:lstStyle/>
          <a:p>
            <a:pPr rtl="0"/>
            <a:endParaRPr lang="pt-BR" noProof="1"/>
          </a:p>
        </p:txBody>
      </p:sp>
      <p:sp>
        <p:nvSpPr>
          <p:cNvPr id="4" name="Espaço Reservado para o Número do Slide 3"/>
          <p:cNvSpPr>
            <a:spLocks noGrp="1"/>
          </p:cNvSpPr>
          <p:nvPr>
            <p:ph type="sldNum" sz="quarter" idx="10"/>
          </p:nvPr>
        </p:nvSpPr>
        <p:spPr/>
        <p:txBody>
          <a:bodyPr rtlCol="0"/>
          <a:lstStyle/>
          <a:p>
            <a:pPr rtl="0"/>
            <a:fld id="{4B725628-3A68-42F4-BA86-981817953149}" type="slidenum">
              <a:rPr lang="pt-BR" noProof="1" smtClean="0"/>
              <a:t>3</a:t>
            </a:fld>
            <a:endParaRPr lang="pt-BR" noProof="1"/>
          </a:p>
        </p:txBody>
      </p:sp>
    </p:spTree>
    <p:extLst>
      <p:ext uri="{BB962C8B-B14F-4D97-AF65-F5344CB8AC3E}">
        <p14:creationId xmlns:p14="http://schemas.microsoft.com/office/powerpoint/2010/main" val="3959845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36</a:t>
            </a:fld>
            <a:endParaRPr lang="pt-BR" noProof="1"/>
          </a:p>
        </p:txBody>
      </p:sp>
    </p:spTree>
    <p:extLst>
      <p:ext uri="{BB962C8B-B14F-4D97-AF65-F5344CB8AC3E}">
        <p14:creationId xmlns:p14="http://schemas.microsoft.com/office/powerpoint/2010/main" val="1040027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38</a:t>
            </a:fld>
            <a:endParaRPr lang="pt-BR" noProof="1"/>
          </a:p>
        </p:txBody>
      </p:sp>
    </p:spTree>
    <p:extLst>
      <p:ext uri="{BB962C8B-B14F-4D97-AF65-F5344CB8AC3E}">
        <p14:creationId xmlns:p14="http://schemas.microsoft.com/office/powerpoint/2010/main" val="712561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40</a:t>
            </a:fld>
            <a:endParaRPr lang="pt-BR" noProof="1"/>
          </a:p>
        </p:txBody>
      </p:sp>
    </p:spTree>
    <p:extLst>
      <p:ext uri="{BB962C8B-B14F-4D97-AF65-F5344CB8AC3E}">
        <p14:creationId xmlns:p14="http://schemas.microsoft.com/office/powerpoint/2010/main" val="10179425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53</a:t>
            </a:fld>
            <a:endParaRPr lang="pt-BR" noProof="1"/>
          </a:p>
        </p:txBody>
      </p:sp>
    </p:spTree>
    <p:extLst>
      <p:ext uri="{BB962C8B-B14F-4D97-AF65-F5344CB8AC3E}">
        <p14:creationId xmlns:p14="http://schemas.microsoft.com/office/powerpoint/2010/main" val="898287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55</a:t>
            </a:fld>
            <a:endParaRPr lang="pt-BR" noProof="1"/>
          </a:p>
        </p:txBody>
      </p:sp>
    </p:spTree>
    <p:extLst>
      <p:ext uri="{BB962C8B-B14F-4D97-AF65-F5344CB8AC3E}">
        <p14:creationId xmlns:p14="http://schemas.microsoft.com/office/powerpoint/2010/main" val="36307536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59</a:t>
            </a:fld>
            <a:endParaRPr lang="pt-BR" noProof="1"/>
          </a:p>
        </p:txBody>
      </p:sp>
    </p:spTree>
    <p:extLst>
      <p:ext uri="{BB962C8B-B14F-4D97-AF65-F5344CB8AC3E}">
        <p14:creationId xmlns:p14="http://schemas.microsoft.com/office/powerpoint/2010/main" val="855333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11</a:t>
            </a:fld>
            <a:endParaRPr lang="pt-BR" noProof="1"/>
          </a:p>
        </p:txBody>
      </p:sp>
    </p:spTree>
    <p:extLst>
      <p:ext uri="{BB962C8B-B14F-4D97-AF65-F5344CB8AC3E}">
        <p14:creationId xmlns:p14="http://schemas.microsoft.com/office/powerpoint/2010/main" val="368913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16</a:t>
            </a:fld>
            <a:endParaRPr lang="pt-BR" noProof="1"/>
          </a:p>
        </p:txBody>
      </p:sp>
    </p:spTree>
    <p:extLst>
      <p:ext uri="{BB962C8B-B14F-4D97-AF65-F5344CB8AC3E}">
        <p14:creationId xmlns:p14="http://schemas.microsoft.com/office/powerpoint/2010/main" val="981506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18</a:t>
            </a:fld>
            <a:endParaRPr lang="pt-BR" noProof="1"/>
          </a:p>
        </p:txBody>
      </p:sp>
    </p:spTree>
    <p:extLst>
      <p:ext uri="{BB962C8B-B14F-4D97-AF65-F5344CB8AC3E}">
        <p14:creationId xmlns:p14="http://schemas.microsoft.com/office/powerpoint/2010/main" val="230151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19</a:t>
            </a:fld>
            <a:endParaRPr lang="pt-BR" noProof="1"/>
          </a:p>
        </p:txBody>
      </p:sp>
    </p:spTree>
    <p:extLst>
      <p:ext uri="{BB962C8B-B14F-4D97-AF65-F5344CB8AC3E}">
        <p14:creationId xmlns:p14="http://schemas.microsoft.com/office/powerpoint/2010/main" val="1374697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21</a:t>
            </a:fld>
            <a:endParaRPr lang="pt-BR" noProof="1"/>
          </a:p>
        </p:txBody>
      </p:sp>
    </p:spTree>
    <p:extLst>
      <p:ext uri="{BB962C8B-B14F-4D97-AF65-F5344CB8AC3E}">
        <p14:creationId xmlns:p14="http://schemas.microsoft.com/office/powerpoint/2010/main" val="2261899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23</a:t>
            </a:fld>
            <a:endParaRPr lang="pt-BR" noProof="1"/>
          </a:p>
        </p:txBody>
      </p:sp>
    </p:spTree>
    <p:extLst>
      <p:ext uri="{BB962C8B-B14F-4D97-AF65-F5344CB8AC3E}">
        <p14:creationId xmlns:p14="http://schemas.microsoft.com/office/powerpoint/2010/main" val="3077368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R" dirty="0"/>
          </a:p>
        </p:txBody>
      </p:sp>
      <p:sp>
        <p:nvSpPr>
          <p:cNvPr id="4" name="Marcador de número de diapositiva 3"/>
          <p:cNvSpPr>
            <a:spLocks noGrp="1"/>
          </p:cNvSpPr>
          <p:nvPr>
            <p:ph type="sldNum" sz="quarter" idx="5"/>
          </p:nvPr>
        </p:nvSpPr>
        <p:spPr/>
        <p:txBody>
          <a:bodyPr/>
          <a:lstStyle/>
          <a:p>
            <a:pPr rtl="0"/>
            <a:fld id="{4B725628-3A68-42F4-BA86-981817953149}" type="slidenum">
              <a:rPr lang="pt-BR" noProof="1" smtClean="0"/>
              <a:t>24</a:t>
            </a:fld>
            <a:endParaRPr lang="pt-BR" noProof="1"/>
          </a:p>
        </p:txBody>
      </p:sp>
    </p:spTree>
    <p:extLst>
      <p:ext uri="{BB962C8B-B14F-4D97-AF65-F5344CB8AC3E}">
        <p14:creationId xmlns:p14="http://schemas.microsoft.com/office/powerpoint/2010/main" val="2094705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MX"/>
              <a:t>Haz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MX"/>
              <a:t>Haz clic para editar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pPr rtl="0"/>
            <a:endParaRPr lang="pt-BR" noProof="1"/>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257446484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MX"/>
              <a:t>Haz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MX"/>
              <a:t>Haz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6" name="Footer Placeholder 5"/>
          <p:cNvSpPr>
            <a:spLocks noGrp="1"/>
          </p:cNvSpPr>
          <p:nvPr>
            <p:ph type="ftr" sz="quarter" idx="11"/>
          </p:nvPr>
        </p:nvSpPr>
        <p:spPr/>
        <p:txBody>
          <a:bodyPr/>
          <a:lstStyle/>
          <a:p>
            <a:pPr rtl="0"/>
            <a:endParaRPr lang="pt-BR" noProof="1"/>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23232401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MX"/>
              <a:t>Haz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4" name="Date Placeholder 3"/>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7590193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MX"/>
              <a:t>Haz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4" name="Date Placeholder 3"/>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4644320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MX"/>
              <a:t>Haga clic para modificar los estilos de texto del patrón</a:t>
            </a:r>
          </a:p>
        </p:txBody>
      </p:sp>
      <p:sp>
        <p:nvSpPr>
          <p:cNvPr id="4" name="Date Placeholder 3"/>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8649561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8" name="Footer Placeholder 7"/>
          <p:cNvSpPr>
            <a:spLocks noGrp="1"/>
          </p:cNvSpPr>
          <p:nvPr>
            <p:ph type="ftr" sz="quarter" idx="11"/>
          </p:nvPr>
        </p:nvSpPr>
        <p:spPr/>
        <p:txBody>
          <a:bodyPr/>
          <a:lstStyle/>
          <a:p>
            <a:pPr rtl="0"/>
            <a:endParaRPr lang="pt-BR" noProof="1"/>
          </a:p>
        </p:txBody>
      </p:sp>
      <p:sp>
        <p:nvSpPr>
          <p:cNvPr id="9" name="Slide Number Placeholder 8"/>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51089821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MX"/>
              <a:t>Haz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MX"/>
              <a:t>Haz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MX"/>
              <a:t>Haz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8" name="Footer Placeholder 7"/>
          <p:cNvSpPr>
            <a:spLocks noGrp="1"/>
          </p:cNvSpPr>
          <p:nvPr>
            <p:ph type="ftr" sz="quarter" idx="11"/>
          </p:nvPr>
        </p:nvSpPr>
        <p:spPr>
          <a:xfrm>
            <a:off x="561111" y="6391838"/>
            <a:ext cx="3644282" cy="304801"/>
          </a:xfrm>
        </p:spPr>
        <p:txBody>
          <a:bodyPr/>
          <a:lstStyle/>
          <a:p>
            <a:pPr rtl="0"/>
            <a:endParaRPr lang="pt-BR" noProof="1"/>
          </a:p>
        </p:txBody>
      </p:sp>
      <p:sp>
        <p:nvSpPr>
          <p:cNvPr id="9" name="Slide Number Placeholder 8"/>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79293778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125800083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22924204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8776141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MX"/>
              <a:t>Haga clic para modificar los estilos de texto del patrón</a:t>
            </a:r>
          </a:p>
        </p:txBody>
      </p:sp>
      <p:sp>
        <p:nvSpPr>
          <p:cNvPr id="4" name="Date Placeholder 3"/>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11"/>
          </p:nvPr>
        </p:nvSpPr>
        <p:spPr/>
        <p:txBody>
          <a:bodyPr/>
          <a:lstStyle/>
          <a:p>
            <a:pPr rtl="0"/>
            <a:endParaRPr lang="pt-BR" noProof="1"/>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6341102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Date Placeholder 4"/>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6" name="Footer Placeholder 5"/>
          <p:cNvSpPr>
            <a:spLocks noGrp="1"/>
          </p:cNvSpPr>
          <p:nvPr>
            <p:ph type="ftr" sz="quarter" idx="11"/>
          </p:nvPr>
        </p:nvSpPr>
        <p:spPr/>
        <p:txBody>
          <a:bodyPr/>
          <a:lstStyle/>
          <a:p>
            <a:pPr rtl="0"/>
            <a:endParaRPr lang="pt-BR" noProof="1"/>
          </a:p>
        </p:txBody>
      </p:sp>
      <p:sp>
        <p:nvSpPr>
          <p:cNvPr id="7" name="Slide Number Placeholder 6"/>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140580479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7" name="Date Placeholder 6"/>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8" name="Footer Placeholder 7"/>
          <p:cNvSpPr>
            <a:spLocks noGrp="1"/>
          </p:cNvSpPr>
          <p:nvPr>
            <p:ph type="ftr" sz="quarter" idx="11"/>
          </p:nvPr>
        </p:nvSpPr>
        <p:spPr/>
        <p:txBody>
          <a:bodyPr/>
          <a:lstStyle/>
          <a:p>
            <a:pPr rtl="0"/>
            <a:endParaRPr lang="pt-BR" noProof="1"/>
          </a:p>
        </p:txBody>
      </p:sp>
      <p:sp>
        <p:nvSpPr>
          <p:cNvPr id="9" name="Slide Number Placeholder 8"/>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42802689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MX"/>
              <a:t>Haz clic para modificar el estilo de título del patrón</a:t>
            </a:r>
            <a:endParaRPr lang="en-US" dirty="0"/>
          </a:p>
        </p:txBody>
      </p:sp>
      <p:sp>
        <p:nvSpPr>
          <p:cNvPr id="3" name="Date Placeholder 2"/>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4" name="Footer Placeholder 3"/>
          <p:cNvSpPr>
            <a:spLocks noGrp="1"/>
          </p:cNvSpPr>
          <p:nvPr>
            <p:ph type="ftr" sz="quarter" idx="11"/>
          </p:nvPr>
        </p:nvSpPr>
        <p:spPr/>
        <p:txBody>
          <a:bodyPr/>
          <a:lstStyle/>
          <a:p>
            <a:pPr rtl="0"/>
            <a:endParaRPr lang="pt-BR" noProof="1"/>
          </a:p>
        </p:txBody>
      </p:sp>
      <p:sp>
        <p:nvSpPr>
          <p:cNvPr id="5" name="Slide Number Placeholder 4"/>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21597995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3" name="Footer Placeholder 2"/>
          <p:cNvSpPr>
            <a:spLocks noGrp="1"/>
          </p:cNvSpPr>
          <p:nvPr>
            <p:ph type="ftr" sz="quarter" idx="11"/>
          </p:nvPr>
        </p:nvSpPr>
        <p:spPr/>
        <p:txBody>
          <a:bodyPr/>
          <a:lstStyle/>
          <a:p>
            <a:pPr rtl="0"/>
            <a:endParaRPr lang="pt-BR" noProof="1"/>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16476938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MX"/>
              <a:t>Haz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6" name="Footer Placeholder 5"/>
          <p:cNvSpPr>
            <a:spLocks noGrp="1"/>
          </p:cNvSpPr>
          <p:nvPr>
            <p:ph type="ftr" sz="quarter" idx="11"/>
          </p:nvPr>
        </p:nvSpPr>
        <p:spPr/>
        <p:txBody>
          <a:bodyPr/>
          <a:lstStyle/>
          <a:p>
            <a:pPr rtl="0"/>
            <a:endParaRPr lang="pt-BR" noProof="1"/>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9467411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MX"/>
              <a:t>Haz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MX"/>
              <a:t>Haz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los estilos de texto del patrón</a:t>
            </a:r>
          </a:p>
        </p:txBody>
      </p:sp>
      <p:sp>
        <p:nvSpPr>
          <p:cNvPr id="5" name="Date Placeholder 4"/>
          <p:cNvSpPr>
            <a:spLocks noGrp="1"/>
          </p:cNvSpPr>
          <p:nvPr>
            <p:ph type="dt" sz="half" idx="10"/>
          </p:nvPr>
        </p:nvSpPr>
        <p:spPr/>
        <p:txBody>
          <a:bodyPr/>
          <a:lstStyle/>
          <a:p>
            <a:pPr rtl="0"/>
            <a:fld id="{8071EC9B-CAF5-4D8C-962A-CE3A64DB1FC2}" type="datetime1">
              <a:rPr lang="pt-BR" noProof="1" smtClean="0"/>
              <a:t>25/04/2022</a:t>
            </a:fld>
            <a:endParaRPr lang="pt-BR" noProof="1"/>
          </a:p>
        </p:txBody>
      </p:sp>
      <p:sp>
        <p:nvSpPr>
          <p:cNvPr id="6" name="Footer Placeholder 5"/>
          <p:cNvSpPr>
            <a:spLocks noGrp="1"/>
          </p:cNvSpPr>
          <p:nvPr>
            <p:ph type="ftr" sz="quarter" idx="11"/>
          </p:nvPr>
        </p:nvSpPr>
        <p:spPr/>
        <p:txBody>
          <a:bodyPr/>
          <a:lstStyle/>
          <a:p>
            <a:pPr rtl="0"/>
            <a:endParaRPr lang="pt-BR" noProof="1"/>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3095190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MX"/>
              <a:t>Haz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pPr rtl="0"/>
            <a:fld id="{8071EC9B-CAF5-4D8C-962A-CE3A64DB1FC2}" type="datetime1">
              <a:rPr lang="pt-BR" noProof="1" smtClean="0"/>
              <a:t>25/04/2022</a:t>
            </a:fld>
            <a:endParaRPr lang="pt-BR" noProof="1"/>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pPr rtl="0"/>
            <a:endParaRPr lang="pt-BR" noProof="1"/>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pPr rtl="0"/>
            <a:fld id="{4FAB73BC-B049-4115-A692-8D63A059BFB8}" type="slidenum">
              <a:rPr lang="pt-BR" noProof="1" smtClean="0"/>
              <a:pPr rtl="0"/>
              <a:t>‹nº›</a:t>
            </a:fld>
            <a:endParaRPr lang="pt-BR" noProof="1"/>
          </a:p>
        </p:txBody>
      </p:sp>
    </p:spTree>
    <p:extLst>
      <p:ext uri="{BB962C8B-B14F-4D97-AF65-F5344CB8AC3E}">
        <p14:creationId xmlns:p14="http://schemas.microsoft.com/office/powerpoint/2010/main" val="3270735057"/>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 id="2147483835" r:id="rId17"/>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hyperlink" Target="http://profslusos.blogspot.com/2013/06/um-questao-relevante.html"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profslusos.blogspot.com/2013/06/um-questao-relevante.html"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3D84FB-5D02-47D2-98FD-4F01A02E2AEA}"/>
              </a:ext>
            </a:extLst>
          </p:cNvPr>
          <p:cNvSpPr>
            <a:spLocks noGrp="1"/>
          </p:cNvSpPr>
          <p:nvPr>
            <p:ph type="ctrTitle"/>
          </p:nvPr>
        </p:nvSpPr>
        <p:spPr>
          <a:xfrm>
            <a:off x="800099" y="2023300"/>
            <a:ext cx="10548257" cy="1764929"/>
          </a:xfrm>
          <a:noFill/>
          <a:ln>
            <a:noFill/>
          </a:ln>
        </p:spPr>
        <p:style>
          <a:lnRef idx="0">
            <a:scrgbClr r="0" g="0" b="0"/>
          </a:lnRef>
          <a:fillRef idx="0">
            <a:scrgbClr r="0" g="0" b="0"/>
          </a:fillRef>
          <a:effectRef idx="0">
            <a:scrgbClr r="0" g="0" b="0"/>
          </a:effectRef>
          <a:fontRef idx="minor">
            <a:schemeClr val="accent1"/>
          </a:fontRef>
        </p:style>
        <p:txBody>
          <a:bodyPr rtlCol="0" anchor="b">
            <a:noAutofit/>
          </a:bodyPr>
          <a:lstStyle/>
          <a:p>
            <a:pPr algn="ctr"/>
            <a:r>
              <a:rPr lang="es-BR" sz="3200" b="1" dirty="0">
                <a:solidFill>
                  <a:schemeClr val="bg2"/>
                </a:solidFill>
                <a:uFill>
                  <a:solidFill>
                    <a:schemeClr val="bg2"/>
                  </a:solidFill>
                </a:uFill>
              </a:rPr>
              <a:t>ATUALIZAÇÃO EM </a:t>
            </a:r>
            <a:r>
              <a:rPr lang="es-BR" sz="4400" b="1" dirty="0">
                <a:solidFill>
                  <a:schemeClr val="bg2"/>
                </a:solidFill>
                <a:uFill>
                  <a:solidFill>
                    <a:schemeClr val="bg2"/>
                  </a:solidFill>
                </a:uFill>
              </a:rPr>
              <a:t/>
            </a:r>
            <a:br>
              <a:rPr lang="es-BR" sz="4400" b="1" dirty="0">
                <a:solidFill>
                  <a:schemeClr val="bg2"/>
                </a:solidFill>
                <a:uFill>
                  <a:solidFill>
                    <a:schemeClr val="bg2"/>
                  </a:solidFill>
                </a:uFill>
              </a:rPr>
            </a:br>
            <a:r>
              <a:rPr lang="es-BR" sz="4400" b="1" dirty="0">
                <a:uFill>
                  <a:solidFill>
                    <a:schemeClr val="bg2"/>
                  </a:solidFill>
                </a:uFill>
              </a:rPr>
              <a:t>JURISPRUDÊNCIA</a:t>
            </a:r>
            <a:r>
              <a:rPr lang="es-BR" sz="4400" b="1" dirty="0">
                <a:solidFill>
                  <a:schemeClr val="bg2"/>
                </a:solidFill>
                <a:uFill>
                  <a:solidFill>
                    <a:schemeClr val="bg2"/>
                  </a:solidFill>
                </a:uFill>
              </a:rPr>
              <a:t> </a:t>
            </a:r>
            <a:r>
              <a:rPr lang="es-BR" sz="4400" b="1" dirty="0">
                <a:uFill>
                  <a:solidFill>
                    <a:schemeClr val="bg2"/>
                  </a:solidFill>
                </a:uFill>
              </a:rPr>
              <a:t>ELEITORAL </a:t>
            </a:r>
            <a:br>
              <a:rPr lang="es-BR" sz="4400" b="1" dirty="0">
                <a:uFill>
                  <a:solidFill>
                    <a:schemeClr val="bg2"/>
                  </a:solidFill>
                </a:uFill>
              </a:rPr>
            </a:br>
            <a:r>
              <a:rPr lang="es-BR" sz="3200" b="1" dirty="0">
                <a:solidFill>
                  <a:schemeClr val="bg2"/>
                </a:solidFill>
                <a:uFill>
                  <a:solidFill>
                    <a:schemeClr val="bg2"/>
                  </a:solidFill>
                </a:uFill>
              </a:rPr>
              <a:t>COM FOCO NAS </a:t>
            </a:r>
            <a:r>
              <a:rPr lang="es-BR" sz="4400" b="1" dirty="0">
                <a:solidFill>
                  <a:schemeClr val="bg2"/>
                </a:solidFill>
                <a:uFill>
                  <a:solidFill>
                    <a:schemeClr val="bg2"/>
                  </a:solidFill>
                </a:uFill>
              </a:rPr>
              <a:t/>
            </a:r>
            <a:br>
              <a:rPr lang="es-BR" sz="4400" b="1" dirty="0">
                <a:solidFill>
                  <a:schemeClr val="bg2"/>
                </a:solidFill>
                <a:uFill>
                  <a:solidFill>
                    <a:schemeClr val="bg2"/>
                  </a:solidFill>
                </a:uFill>
              </a:rPr>
            </a:br>
            <a:r>
              <a:rPr lang="es-BR" sz="4400" b="1" dirty="0">
                <a:uFill>
                  <a:solidFill>
                    <a:schemeClr val="bg2"/>
                  </a:solidFill>
                </a:uFill>
              </a:rPr>
              <a:t>ELEIÇÕES DE 2022</a:t>
            </a:r>
            <a:endParaRPr lang="pt-BR" b="1" noProof="1">
              <a:uFill>
                <a:solidFill>
                  <a:schemeClr val="bg2"/>
                </a:solidFill>
              </a:uFill>
            </a:endParaRPr>
          </a:p>
        </p:txBody>
      </p:sp>
      <p:sp>
        <p:nvSpPr>
          <p:cNvPr id="3" name="Subtítulo 2">
            <a:extLst>
              <a:ext uri="{FF2B5EF4-FFF2-40B4-BE49-F238E27FC236}">
                <a16:creationId xmlns:a16="http://schemas.microsoft.com/office/drawing/2014/main" id="{E9F6641D-ADF3-40BD-9BA3-E740E77C8826}"/>
              </a:ext>
            </a:extLst>
          </p:cNvPr>
          <p:cNvSpPr>
            <a:spLocks noGrp="1"/>
          </p:cNvSpPr>
          <p:nvPr>
            <p:ph type="subTitle" idx="1"/>
          </p:nvPr>
        </p:nvSpPr>
        <p:spPr>
          <a:xfrm>
            <a:off x="2244769" y="4997982"/>
            <a:ext cx="7702462" cy="1425270"/>
          </a:xfrm>
        </p:spPr>
        <p:txBody>
          <a:bodyPr rtlCol="0" anchor="t">
            <a:normAutofit fontScale="62500" lnSpcReduction="20000"/>
          </a:bodyPr>
          <a:lstStyle/>
          <a:p>
            <a:pPr algn="ctr"/>
            <a:r>
              <a:rPr lang="es-BR" sz="2900" b="1" dirty="0">
                <a:solidFill>
                  <a:schemeClr val="accent1"/>
                </a:solidFill>
              </a:rPr>
              <a:t>VÍTOR DE ANDRADE MONTEIRO</a:t>
            </a:r>
          </a:p>
          <a:p>
            <a:pPr algn="ctr"/>
            <a:r>
              <a:rPr lang="es-BR" b="1" dirty="0">
                <a:solidFill>
                  <a:schemeClr val="bg2">
                    <a:lumMod val="90000"/>
                  </a:schemeClr>
                </a:solidFill>
              </a:rPr>
              <a:t>SERVIDOR DA JUSTIÇA ELEITORAL (TSE)</a:t>
            </a:r>
          </a:p>
          <a:p>
            <a:pPr algn="ctr"/>
            <a:r>
              <a:rPr lang="es-BR" b="1" dirty="0">
                <a:solidFill>
                  <a:schemeClr val="bg2">
                    <a:lumMod val="90000"/>
                  </a:schemeClr>
                </a:solidFill>
              </a:rPr>
              <a:t>Doutorando em DIreito Constitucional pela Univ. </a:t>
            </a:r>
            <a:r>
              <a:rPr lang="es-MX" b="1" dirty="0">
                <a:solidFill>
                  <a:schemeClr val="bg2">
                    <a:lumMod val="90000"/>
                  </a:schemeClr>
                </a:solidFill>
              </a:rPr>
              <a:t>C</a:t>
            </a:r>
            <a:r>
              <a:rPr lang="es-BR" b="1" dirty="0">
                <a:solidFill>
                  <a:schemeClr val="bg2">
                    <a:lumMod val="90000"/>
                  </a:schemeClr>
                </a:solidFill>
              </a:rPr>
              <a:t>omplutense de Madrid </a:t>
            </a:r>
          </a:p>
          <a:p>
            <a:pPr algn="ctr"/>
            <a:r>
              <a:rPr lang="es-MX" b="1" dirty="0">
                <a:solidFill>
                  <a:schemeClr val="bg2">
                    <a:lumMod val="90000"/>
                  </a:schemeClr>
                </a:solidFill>
              </a:rPr>
              <a:t>M</a:t>
            </a:r>
            <a:r>
              <a:rPr lang="es-BR" b="1" dirty="0">
                <a:solidFill>
                  <a:schemeClr val="bg2">
                    <a:lumMod val="90000"/>
                  </a:schemeClr>
                </a:solidFill>
              </a:rPr>
              <a:t>estre em Direito Público pela UNIVERSIDADE FEDERAL DE ALAGOAS </a:t>
            </a:r>
          </a:p>
          <a:p>
            <a:pPr algn="ctr"/>
            <a:r>
              <a:rPr lang="es-MX" b="1" dirty="0">
                <a:solidFill>
                  <a:schemeClr val="bg2">
                    <a:lumMod val="90000"/>
                  </a:schemeClr>
                </a:solidFill>
              </a:rPr>
              <a:t>M</a:t>
            </a:r>
            <a:r>
              <a:rPr lang="es-BR" b="1" dirty="0">
                <a:solidFill>
                  <a:schemeClr val="bg2">
                    <a:lumMod val="90000"/>
                  </a:schemeClr>
                </a:solidFill>
              </a:rPr>
              <a:t>embro da ACADEMIA BRASILEIRA DE DIREITO ELEITORAL E POLÍTICO - ABRADEP </a:t>
            </a:r>
          </a:p>
          <a:p>
            <a:pPr algn="ctr"/>
            <a:endParaRPr lang="es-BR" b="1" dirty="0">
              <a:solidFill>
                <a:schemeClr val="bg2">
                  <a:lumMod val="90000"/>
                </a:schemeClr>
              </a:solidFill>
            </a:endParaRPr>
          </a:p>
        </p:txBody>
      </p:sp>
    </p:spTree>
    <p:extLst>
      <p:ext uri="{BB962C8B-B14F-4D97-AF65-F5344CB8AC3E}">
        <p14:creationId xmlns:p14="http://schemas.microsoft.com/office/powerpoint/2010/main" val="28062570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2F680B-98F8-B54E-9A0A-10B6100BDBFD}"/>
              </a:ext>
            </a:extLst>
          </p:cNvPr>
          <p:cNvSpPr>
            <a:spLocks noGrp="1"/>
          </p:cNvSpPr>
          <p:nvPr>
            <p:ph type="title"/>
          </p:nvPr>
        </p:nvSpPr>
        <p:spPr>
          <a:xfrm>
            <a:off x="1154955" y="1295400"/>
            <a:ext cx="2793158" cy="1242527"/>
          </a:xfrm>
        </p:spPr>
        <p:txBody>
          <a:bodyPr/>
          <a:lstStyle/>
          <a:p>
            <a:r>
              <a:rPr lang="pt-BR" dirty="0"/>
              <a:t>ENUNCIADO </a:t>
            </a:r>
            <a:r>
              <a:rPr lang="pt-BR" dirty="0">
                <a:solidFill>
                  <a:srgbClr val="92D050"/>
                </a:solidFill>
              </a:rPr>
              <a:t>04</a:t>
            </a:r>
            <a:endParaRPr lang="es-BR" dirty="0"/>
          </a:p>
        </p:txBody>
      </p:sp>
      <p:sp>
        <p:nvSpPr>
          <p:cNvPr id="3" name="Marcador de contenido 2">
            <a:extLst>
              <a:ext uri="{FF2B5EF4-FFF2-40B4-BE49-F238E27FC236}">
                <a16:creationId xmlns:a16="http://schemas.microsoft.com/office/drawing/2014/main" id="{DDAA6D6D-99AB-6549-93CF-C682A7D5A705}"/>
              </a:ext>
            </a:extLst>
          </p:cNvPr>
          <p:cNvSpPr>
            <a:spLocks noGrp="1"/>
          </p:cNvSpPr>
          <p:nvPr>
            <p:ph idx="1"/>
          </p:nvPr>
        </p:nvSpPr>
        <p:spPr/>
        <p:txBody>
          <a:bodyPr/>
          <a:lstStyle/>
          <a:p>
            <a:r>
              <a:rPr lang="es-BR" dirty="0"/>
              <a:t>CF - Art. 15. </a:t>
            </a:r>
            <a:r>
              <a:rPr lang="es-BR" i="1" dirty="0"/>
              <a:t>É vedada a cassação de direitos políticos, cuja perda ou suspensão só se dará nos casos de:</a:t>
            </a:r>
            <a:r>
              <a:rPr lang="pt-BR" i="1" dirty="0"/>
              <a:t> (...) </a:t>
            </a:r>
            <a:r>
              <a:rPr lang="es-BR" i="1" dirty="0"/>
              <a:t>III - condenação criminal transitada em julgado, enquanto durarem seus efeitos;</a:t>
            </a:r>
          </a:p>
          <a:p>
            <a:endParaRPr lang="es-BR" i="1" dirty="0"/>
          </a:p>
          <a:p>
            <a:r>
              <a:rPr lang="pt-BR" dirty="0"/>
              <a:t>Res. 23.659 - Art. 11 - §1º - A suspensão dos direitos políticos </a:t>
            </a:r>
            <a:r>
              <a:rPr lang="pt-BR" b="1" dirty="0"/>
              <a:t>não obsta a realização das operações do Cadastro Eleitoral, </a:t>
            </a:r>
            <a:r>
              <a:rPr lang="pt-BR" b="1" u="sng" dirty="0"/>
              <a:t>inclusive o alistamento</a:t>
            </a:r>
            <a:r>
              <a:rPr lang="pt-BR" dirty="0"/>
              <a:t>, logo após o qual deverá ser registrado o código ASE que indique o impedimento ao exercício daqueles direitos.</a:t>
            </a:r>
            <a:endParaRPr lang="es-BR" dirty="0"/>
          </a:p>
          <a:p>
            <a:endParaRPr lang="es-BR" i="1" dirty="0"/>
          </a:p>
          <a:p>
            <a:endParaRPr lang="es-BR" dirty="0"/>
          </a:p>
        </p:txBody>
      </p:sp>
      <p:sp>
        <p:nvSpPr>
          <p:cNvPr id="4" name="Marcador de texto 3">
            <a:extLst>
              <a:ext uri="{FF2B5EF4-FFF2-40B4-BE49-F238E27FC236}">
                <a16:creationId xmlns:a16="http://schemas.microsoft.com/office/drawing/2014/main" id="{38B6B5DA-8D99-DD4F-A340-3FD6E71C6341}"/>
              </a:ext>
            </a:extLst>
          </p:cNvPr>
          <p:cNvSpPr>
            <a:spLocks noGrp="1"/>
          </p:cNvSpPr>
          <p:nvPr>
            <p:ph type="body" sz="half" idx="2"/>
          </p:nvPr>
        </p:nvSpPr>
        <p:spPr>
          <a:xfrm>
            <a:off x="774441" y="2724540"/>
            <a:ext cx="3760237" cy="3300340"/>
          </a:xfrm>
        </p:spPr>
        <p:txBody>
          <a:bodyPr>
            <a:normAutofit/>
          </a:bodyPr>
          <a:lstStyle/>
          <a:p>
            <a:r>
              <a:rPr lang="pt-BR" sz="1600" i="1" dirty="0"/>
              <a:t>A suspensão dos direitos políticos decorrente da condenação criminal transitada em julgado não torna o</a:t>
            </a:r>
            <a:r>
              <a:rPr lang="es-BR" sz="1600" i="1" dirty="0"/>
              <a:t>condenado</a:t>
            </a:r>
            <a:r>
              <a:rPr lang="pt-BR" sz="1600" i="1" dirty="0"/>
              <a:t> </a:t>
            </a:r>
            <a:r>
              <a:rPr lang="pt-BR" sz="1600" i="1" dirty="0" err="1"/>
              <a:t>inalistável</a:t>
            </a:r>
            <a:r>
              <a:rPr lang="pt-BR" sz="1600" i="1" dirty="0"/>
              <a:t>, na medida em que o pleno gozo dos direitos políticos não é condição de alistabilidade constitucionalmente prevista, ficando suspenso, enquanto durarem os efeitos da condenação, o exercício da capacidade eleitoral passiva e ativa</a:t>
            </a:r>
            <a:endParaRPr lang="es-BR" sz="1600" i="1" dirty="0"/>
          </a:p>
          <a:p>
            <a:endParaRPr lang="es-BR" dirty="0"/>
          </a:p>
        </p:txBody>
      </p:sp>
    </p:spTree>
    <p:extLst>
      <p:ext uri="{BB962C8B-B14F-4D97-AF65-F5344CB8AC3E}">
        <p14:creationId xmlns:p14="http://schemas.microsoft.com/office/powerpoint/2010/main" val="224233759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BB2FDD3F-E4C3-4340-8365-13508E0DAECC}"/>
              </a:ext>
            </a:extLst>
          </p:cNvPr>
          <p:cNvSpPr>
            <a:spLocks noGrp="1"/>
          </p:cNvSpPr>
          <p:nvPr>
            <p:ph type="title"/>
          </p:nvPr>
        </p:nvSpPr>
        <p:spPr/>
        <p:txBody>
          <a:bodyPr>
            <a:normAutofit/>
          </a:bodyPr>
          <a:lstStyle/>
          <a:p>
            <a:pPr marL="0" indent="0"/>
            <a:r>
              <a:rPr lang="pt-BR" dirty="0"/>
              <a:t>ENUNCIADO </a:t>
            </a:r>
            <a:r>
              <a:rPr lang="pt-BR" dirty="0">
                <a:solidFill>
                  <a:srgbClr val="92D050"/>
                </a:solidFill>
              </a:rPr>
              <a:t>05</a:t>
            </a:r>
            <a:r>
              <a:rPr lang="pt-BR" b="1" dirty="0"/>
              <a:t/>
            </a:r>
            <a:br>
              <a:rPr lang="pt-BR" b="1" dirty="0"/>
            </a:br>
            <a:r>
              <a:rPr lang="es-BR" i="1" dirty="0"/>
              <a:t/>
            </a:r>
            <a:br>
              <a:rPr lang="es-BR" i="1" dirty="0"/>
            </a:br>
            <a:endParaRPr lang="es-BR" dirty="0"/>
          </a:p>
        </p:txBody>
      </p:sp>
      <p:sp>
        <p:nvSpPr>
          <p:cNvPr id="4" name="Marcador de contenido 2">
            <a:extLst>
              <a:ext uri="{FF2B5EF4-FFF2-40B4-BE49-F238E27FC236}">
                <a16:creationId xmlns:a16="http://schemas.microsoft.com/office/drawing/2014/main" id="{167B2DBB-CEBB-4045-901A-140C12405A00}"/>
              </a:ext>
            </a:extLst>
          </p:cNvPr>
          <p:cNvSpPr>
            <a:spLocks noGrp="1"/>
          </p:cNvSpPr>
          <p:nvPr>
            <p:ph type="body" sz="half" idx="2"/>
          </p:nvPr>
        </p:nvSpPr>
        <p:spPr>
          <a:xfrm>
            <a:off x="900113" y="2517913"/>
            <a:ext cx="3486357" cy="3725725"/>
          </a:xfrm>
        </p:spPr>
        <p:txBody>
          <a:bodyPr>
            <a:normAutofit/>
          </a:bodyPr>
          <a:lstStyle/>
          <a:p>
            <a:r>
              <a:rPr lang="pt-BR" sz="1800" i="1" dirty="0"/>
              <a:t>A Convenção Americana de Direitos Humanos e as demais normas que integram o sistema interamericano de direitos humanos podem ser invocadas como fundamento jurídico para a defesa de direitos políticos no Brasil, cabendo aos juízes e cortes eleitorais exercerem o controle de </a:t>
            </a:r>
            <a:r>
              <a:rPr lang="pt-BR" sz="1800" i="1" dirty="0" err="1"/>
              <a:t>convencionalidade</a:t>
            </a:r>
            <a:r>
              <a:rPr lang="pt-BR" sz="1800" i="1" dirty="0"/>
              <a:t>.</a:t>
            </a:r>
            <a:endParaRPr lang="es-BR" sz="1800" dirty="0"/>
          </a:p>
        </p:txBody>
      </p:sp>
      <p:sp>
        <p:nvSpPr>
          <p:cNvPr id="3" name="Marcador de contenido 2">
            <a:extLst>
              <a:ext uri="{FF2B5EF4-FFF2-40B4-BE49-F238E27FC236}">
                <a16:creationId xmlns:a16="http://schemas.microsoft.com/office/drawing/2014/main" id="{DB50FC75-1664-9243-9F4F-03E1379E8DCA}"/>
              </a:ext>
            </a:extLst>
          </p:cNvPr>
          <p:cNvSpPr>
            <a:spLocks noGrp="1"/>
          </p:cNvSpPr>
          <p:nvPr>
            <p:ph idx="1"/>
          </p:nvPr>
        </p:nvSpPr>
        <p:spPr>
          <a:xfrm>
            <a:off x="5035826" y="1046922"/>
            <a:ext cx="5935386" cy="4972878"/>
          </a:xfrm>
        </p:spPr>
        <p:txBody>
          <a:bodyPr>
            <a:normAutofit lnSpcReduction="10000"/>
          </a:bodyPr>
          <a:lstStyle/>
          <a:p>
            <a:r>
              <a:rPr lang="es-BR" dirty="0"/>
              <a:t>CNJ –</a:t>
            </a:r>
            <a:r>
              <a:rPr lang="es-MX" dirty="0"/>
              <a:t>ATO NORMATIVO - 0008759-45.2021.2.00.0000 – Dez/21</a:t>
            </a:r>
            <a:endParaRPr lang="es-BR" dirty="0"/>
          </a:p>
          <a:p>
            <a:pPr marL="400050" lvl="1" indent="0">
              <a:buNone/>
            </a:pPr>
            <a:r>
              <a:rPr lang="es-MX" sz="1300" dirty="0"/>
              <a:t>Art. 1° Recomendar aos órgãos do Poder Judiciário: </a:t>
            </a:r>
          </a:p>
          <a:p>
            <a:pPr marL="400050" lvl="1" indent="0">
              <a:buNone/>
            </a:pPr>
            <a:r>
              <a:rPr lang="es-MX" sz="1300" dirty="0"/>
              <a:t>I - a observância dos tratados e convenções internacionais de direitos humanos em vigor no Brasil e a utilização da jurisprudência da Corte Interamericana de Direitos Humanos (Corte IDH), bem como a necessidade de controle de convencionalidade das leis internas. </a:t>
            </a:r>
          </a:p>
          <a:p>
            <a:pPr marL="400050" lvl="1" indent="0">
              <a:buNone/>
            </a:pPr>
            <a:r>
              <a:rPr lang="es-MX" sz="1300" dirty="0"/>
              <a:t>II - a priorização do julgamento dos processos em tramitação </a:t>
            </a:r>
          </a:p>
          <a:p>
            <a:pPr marL="400050" lvl="1" indent="0">
              <a:buNone/>
            </a:pPr>
            <a:r>
              <a:rPr lang="es-MX" sz="1300" dirty="0"/>
              <a:t>relativos à reparação material e imaterial das vítimas de violações a direitos humanos determinadas pela Corte Interamericana de Direitos Humanos em condenações envolvendo o Estado brasileiro e que estejam pendentes de cumprimento integral. </a:t>
            </a:r>
          </a:p>
          <a:p>
            <a:pPr marL="400050" lvl="1" indent="0">
              <a:buNone/>
            </a:pPr>
            <a:endParaRPr lang="es-MX" sz="1300" dirty="0"/>
          </a:p>
          <a:p>
            <a:r>
              <a:rPr lang="es-BR" dirty="0"/>
              <a:t>CNJ - </a:t>
            </a:r>
            <a:r>
              <a:rPr lang="es-MX" dirty="0"/>
              <a:t>Concurso Nacional De Decisões Judiciais E Acórdãos Em Direitos Humanos – Fev/22</a:t>
            </a:r>
          </a:p>
          <a:p>
            <a:pPr marL="800100" lvl="2" indent="0">
              <a:buNone/>
            </a:pPr>
            <a:r>
              <a:rPr lang="es-MX" dirty="0"/>
              <a:t>(…) premiar a atuação de Magistrados e de Magistradas que profiram decisões judiciais ou acórdãos fundamentados na proteção e promoção dos Direitos Humanos,</a:t>
            </a:r>
            <a:endParaRPr lang="es-BR" dirty="0"/>
          </a:p>
          <a:p>
            <a:pPr marL="0" indent="0">
              <a:buNone/>
            </a:pPr>
            <a:endParaRPr lang="es-MX" dirty="0"/>
          </a:p>
        </p:txBody>
      </p:sp>
    </p:spTree>
    <p:extLst>
      <p:ext uri="{BB962C8B-B14F-4D97-AF65-F5344CB8AC3E}">
        <p14:creationId xmlns:p14="http://schemas.microsoft.com/office/powerpoint/2010/main" val="18127228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8EE33A-08F3-544C-8736-7A8D379CBA52}"/>
              </a:ext>
            </a:extLst>
          </p:cNvPr>
          <p:cNvSpPr>
            <a:spLocks noGrp="1"/>
          </p:cNvSpPr>
          <p:nvPr>
            <p:ph type="title"/>
          </p:nvPr>
        </p:nvSpPr>
        <p:spPr/>
        <p:txBody>
          <a:bodyPr/>
          <a:lstStyle/>
          <a:p>
            <a:endParaRPr lang="es-BR"/>
          </a:p>
        </p:txBody>
      </p:sp>
      <p:sp>
        <p:nvSpPr>
          <p:cNvPr id="4" name="Marcador de texto 3">
            <a:extLst>
              <a:ext uri="{FF2B5EF4-FFF2-40B4-BE49-F238E27FC236}">
                <a16:creationId xmlns:a16="http://schemas.microsoft.com/office/drawing/2014/main" id="{F891D935-51FA-D84E-87CB-28A7B2011D48}"/>
              </a:ext>
            </a:extLst>
          </p:cNvPr>
          <p:cNvSpPr>
            <a:spLocks noGrp="1"/>
          </p:cNvSpPr>
          <p:nvPr>
            <p:ph type="body" sz="half" idx="2"/>
          </p:nvPr>
        </p:nvSpPr>
        <p:spPr/>
        <p:txBody>
          <a:bodyPr/>
          <a:lstStyle/>
          <a:p>
            <a:endParaRPr lang="es-BR"/>
          </a:p>
        </p:txBody>
      </p:sp>
      <p:sp>
        <p:nvSpPr>
          <p:cNvPr id="5" name="Marcador de contenido 6">
            <a:extLst>
              <a:ext uri="{FF2B5EF4-FFF2-40B4-BE49-F238E27FC236}">
                <a16:creationId xmlns:a16="http://schemas.microsoft.com/office/drawing/2014/main" id="{976582E4-B129-2345-851F-8CB4B22AF77D}"/>
              </a:ext>
            </a:extLst>
          </p:cNvPr>
          <p:cNvSpPr>
            <a:spLocks noGrp="1"/>
          </p:cNvSpPr>
          <p:nvPr>
            <p:ph idx="1"/>
          </p:nvPr>
        </p:nvSpPr>
        <p:spPr/>
        <p:txBody>
          <a:bodyPr/>
          <a:lstStyle/>
          <a:p>
            <a:r>
              <a:rPr lang="pt-BR" dirty="0"/>
              <a:t>Teoria do duplo estatuto -  STF - art. 5º, §3º da CF </a:t>
            </a:r>
          </a:p>
          <a:p>
            <a:r>
              <a:rPr lang="pt-BR" dirty="0"/>
              <a:t>Controle de </a:t>
            </a:r>
            <a:r>
              <a:rPr lang="pt-BR" dirty="0" err="1"/>
              <a:t>convencionalidade</a:t>
            </a:r>
            <a:r>
              <a:rPr lang="pt-BR" dirty="0"/>
              <a:t> eleitoral – “juiz interamericano</a:t>
            </a:r>
            <a:r>
              <a:rPr lang="es-BR" dirty="0"/>
              <a:t>“</a:t>
            </a:r>
          </a:p>
          <a:p>
            <a:r>
              <a:rPr lang="es-BR" dirty="0"/>
              <a:t>Diálogo de cortes</a:t>
            </a:r>
          </a:p>
          <a:p>
            <a:r>
              <a:rPr lang="es-BR" dirty="0"/>
              <a:t>Casos relevantes: Yatama, Castañeda-Gutman, Lopez Mendoza e Petro</a:t>
            </a:r>
          </a:p>
          <a:p>
            <a:r>
              <a:rPr lang="pt-BR" i="1" dirty="0"/>
              <a:t>TSE - "</a:t>
            </a:r>
            <a:r>
              <a:rPr lang="pt-PT" i="1" dirty="0"/>
              <a:t>A exigência de requisitos formais estabelecidos em leis e resoluções do TSE para participar do pleito não </a:t>
            </a:r>
            <a:r>
              <a:rPr lang="pt-PT" i="1" dirty="0" err="1"/>
              <a:t>conflita</a:t>
            </a:r>
            <a:r>
              <a:rPr lang="pt-PT" i="1" dirty="0"/>
              <a:t> com o texto constitucional nem com a Convenção Americana de Direitos Humanos</a:t>
            </a:r>
            <a:r>
              <a:rPr lang="pt-BR" i="1" dirty="0"/>
              <a:t>" - </a:t>
            </a:r>
            <a:r>
              <a:rPr lang="pt-PT" i="1" dirty="0"/>
              <a:t>no </a:t>
            </a:r>
            <a:r>
              <a:rPr lang="pt-PT" i="1" dirty="0" err="1"/>
              <a:t>REsp</a:t>
            </a:r>
            <a:r>
              <a:rPr lang="pt-PT" i="1" dirty="0"/>
              <a:t> nº 060140239</a:t>
            </a:r>
            <a:endParaRPr lang="es-BR" i="1" dirty="0"/>
          </a:p>
          <a:p>
            <a:endParaRPr lang="es-BR" dirty="0"/>
          </a:p>
          <a:p>
            <a:endParaRPr lang="es-BR" dirty="0"/>
          </a:p>
        </p:txBody>
      </p:sp>
    </p:spTree>
    <p:extLst>
      <p:ext uri="{BB962C8B-B14F-4D97-AF65-F5344CB8AC3E}">
        <p14:creationId xmlns:p14="http://schemas.microsoft.com/office/powerpoint/2010/main" val="13662693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ADBF19-CCE8-9742-8634-FB0630C8D1C9}"/>
              </a:ext>
            </a:extLst>
          </p:cNvPr>
          <p:cNvSpPr>
            <a:spLocks noGrp="1"/>
          </p:cNvSpPr>
          <p:nvPr>
            <p:ph type="title"/>
          </p:nvPr>
        </p:nvSpPr>
        <p:spPr/>
        <p:txBody>
          <a:bodyPr anchor="ctr"/>
          <a:lstStyle/>
          <a:p>
            <a:r>
              <a:rPr lang="es-BR" dirty="0"/>
              <a:t>ENUNCIADO </a:t>
            </a:r>
            <a:r>
              <a:rPr lang="es-BR" dirty="0">
                <a:solidFill>
                  <a:srgbClr val="92D050"/>
                </a:solidFill>
              </a:rPr>
              <a:t>06</a:t>
            </a:r>
          </a:p>
        </p:txBody>
      </p:sp>
      <p:sp>
        <p:nvSpPr>
          <p:cNvPr id="3" name="Marcador de contenido 2">
            <a:extLst>
              <a:ext uri="{FF2B5EF4-FFF2-40B4-BE49-F238E27FC236}">
                <a16:creationId xmlns:a16="http://schemas.microsoft.com/office/drawing/2014/main" id="{611E06E2-F494-B24F-97B9-40673BB407CC}"/>
              </a:ext>
            </a:extLst>
          </p:cNvPr>
          <p:cNvSpPr>
            <a:spLocks noGrp="1"/>
          </p:cNvSpPr>
          <p:nvPr>
            <p:ph idx="1"/>
          </p:nvPr>
        </p:nvSpPr>
        <p:spPr>
          <a:xfrm>
            <a:off x="5781145" y="1447800"/>
            <a:ext cx="5255899" cy="5410200"/>
          </a:xfrm>
        </p:spPr>
        <p:txBody>
          <a:bodyPr>
            <a:normAutofit fontScale="92500" lnSpcReduction="10000"/>
          </a:bodyPr>
          <a:lstStyle/>
          <a:p>
            <a:r>
              <a:rPr lang="pt-BR" dirty="0"/>
              <a:t>CF - Art. 15. É vedada a cassação de direitos políticos, cuja perda ou suspensão só se dará nos casos de (...) II - incapacidade civil absoluta;</a:t>
            </a:r>
          </a:p>
          <a:p>
            <a:r>
              <a:rPr lang="pt-BR" dirty="0"/>
              <a:t>A Lei 13.146/2015, Estatuto da Pessoa com Deficiência, revogou os incisos do artigo 3º do CC que dispõe sobre a incapacidade civil absoluta.</a:t>
            </a:r>
          </a:p>
          <a:p>
            <a:pPr lvl="1"/>
            <a:r>
              <a:rPr lang="pt-BR" dirty="0"/>
              <a:t> </a:t>
            </a:r>
            <a:r>
              <a:rPr lang="es-MX" i="1" dirty="0"/>
              <a:t>Art. 3 </a:t>
            </a:r>
            <a:r>
              <a:rPr lang="es-MX" i="1" u="sng" baseline="30000" dirty="0"/>
              <a:t>o </a:t>
            </a:r>
            <a:r>
              <a:rPr lang="es-MX" i="1" dirty="0"/>
              <a:t>São absolutamente incapazes de exercer pessoalmente os atos da vida civil os menores de 16 (dezesseis) anos</a:t>
            </a:r>
            <a:endParaRPr lang="pt-BR" i="1" dirty="0"/>
          </a:p>
          <a:p>
            <a:r>
              <a:rPr lang="es-BR" dirty="0"/>
              <a:t>Ocorre que os menores de 16 anos </a:t>
            </a:r>
            <a:r>
              <a:rPr lang="pt-BR" dirty="0"/>
              <a:t>não são alistáveis</a:t>
            </a:r>
            <a:r>
              <a:rPr lang="es-BR" dirty="0"/>
              <a:t>, não sendo, portanto, titulares da capacidade eleitoral ativa, e se assim o é, não podem perder ou ter suspensos os direitos políticos que ainda não são titulares, de forma facultativa ou mesmo obrigatória</a:t>
            </a:r>
            <a:r>
              <a:rPr lang="es-BR" b="1" dirty="0"/>
              <a:t>.</a:t>
            </a:r>
          </a:p>
          <a:p>
            <a:r>
              <a:rPr lang="es-BR" b="1" dirty="0"/>
              <a:t>A redação do novo CC esvaziou a norma contida no artigo 15, II, da CF/88.</a:t>
            </a:r>
            <a:endParaRPr lang="es-BR" dirty="0"/>
          </a:p>
          <a:p>
            <a:endParaRPr lang="es-BR" dirty="0"/>
          </a:p>
          <a:p>
            <a:endParaRPr lang="es-BR" dirty="0"/>
          </a:p>
        </p:txBody>
      </p:sp>
      <p:sp>
        <p:nvSpPr>
          <p:cNvPr id="4" name="Marcador de texto 3">
            <a:extLst>
              <a:ext uri="{FF2B5EF4-FFF2-40B4-BE49-F238E27FC236}">
                <a16:creationId xmlns:a16="http://schemas.microsoft.com/office/drawing/2014/main" id="{9C453D08-8BD1-0248-8055-D45673965EE0}"/>
              </a:ext>
            </a:extLst>
          </p:cNvPr>
          <p:cNvSpPr>
            <a:spLocks noGrp="1"/>
          </p:cNvSpPr>
          <p:nvPr>
            <p:ph type="body" sz="half" idx="2"/>
          </p:nvPr>
        </p:nvSpPr>
        <p:spPr>
          <a:xfrm>
            <a:off x="1154954" y="2700338"/>
            <a:ext cx="3031284" cy="3324541"/>
          </a:xfrm>
        </p:spPr>
        <p:txBody>
          <a:bodyPr>
            <a:normAutofit/>
          </a:bodyPr>
          <a:lstStyle/>
          <a:p>
            <a:r>
              <a:rPr lang="pt-BR" sz="1800" dirty="0"/>
              <a:t>A partir da entrada em vigor do Estatuto da Pessoa com Deficiência, não subsiste, no Direito brasileiro, com exceção dos menores de 16 anos, hipótese de incapacidade civil absoluta que imponha a perda ou a suspensão dos direitos políticos.</a:t>
            </a:r>
            <a:endParaRPr lang="es-BR" sz="1800" dirty="0"/>
          </a:p>
          <a:p>
            <a:endParaRPr lang="es-BR" sz="1800" dirty="0"/>
          </a:p>
        </p:txBody>
      </p:sp>
    </p:spTree>
    <p:extLst>
      <p:ext uri="{BB962C8B-B14F-4D97-AF65-F5344CB8AC3E}">
        <p14:creationId xmlns:p14="http://schemas.microsoft.com/office/powerpoint/2010/main" val="14871140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870DE2-4506-4B4C-AAA8-7CAFF3654E81}"/>
              </a:ext>
            </a:extLst>
          </p:cNvPr>
          <p:cNvSpPr>
            <a:spLocks noGrp="1"/>
          </p:cNvSpPr>
          <p:nvPr>
            <p:ph type="title"/>
          </p:nvPr>
        </p:nvSpPr>
        <p:spPr/>
        <p:txBody>
          <a:bodyPr anchor="ctr"/>
          <a:lstStyle/>
          <a:p>
            <a:r>
              <a:rPr lang="es-BR" dirty="0"/>
              <a:t>ENUNCIADO </a:t>
            </a:r>
            <a:r>
              <a:rPr lang="es-BR" dirty="0">
                <a:solidFill>
                  <a:srgbClr val="92D050"/>
                </a:solidFill>
              </a:rPr>
              <a:t>07</a:t>
            </a:r>
          </a:p>
        </p:txBody>
      </p:sp>
      <p:sp>
        <p:nvSpPr>
          <p:cNvPr id="3" name="Marcador de contenido 2">
            <a:extLst>
              <a:ext uri="{FF2B5EF4-FFF2-40B4-BE49-F238E27FC236}">
                <a16:creationId xmlns:a16="http://schemas.microsoft.com/office/drawing/2014/main" id="{BB748E8C-F7E8-DF4A-95F4-35BB92C40584}"/>
              </a:ext>
            </a:extLst>
          </p:cNvPr>
          <p:cNvSpPr>
            <a:spLocks noGrp="1"/>
          </p:cNvSpPr>
          <p:nvPr>
            <p:ph idx="1"/>
          </p:nvPr>
        </p:nvSpPr>
        <p:spPr/>
        <p:txBody>
          <a:bodyPr/>
          <a:lstStyle/>
          <a:p>
            <a:r>
              <a:rPr lang="pt-BR" dirty="0"/>
              <a:t>Res. 23.659 - </a:t>
            </a:r>
            <a:r>
              <a:rPr lang="es-BR" dirty="0"/>
              <a:t>Art. 129. A pessoa que deixar de se apresentar aos trabalhos eleitorais para os quais foi convocada e não se justificar perante o juízo eleitoral nos 30 dias seguintes ao pleito incorrerá em multa. </a:t>
            </a:r>
          </a:p>
          <a:p>
            <a:r>
              <a:rPr lang="es-BR" dirty="0"/>
              <a:t>é necessária a ciência inequívoca do convocado, antes de se decidir pela ocorrência de desobediência a chamado para integrar os trabalhos eleitorais </a:t>
            </a:r>
          </a:p>
          <a:p>
            <a:r>
              <a:rPr lang="pt-BR" dirty="0" err="1"/>
              <a:t>TREs</a:t>
            </a:r>
            <a:r>
              <a:rPr lang="pt-BR" dirty="0"/>
              <a:t> tem decidido ser incabível imposição de multa a quem não foi convocado pessoalmente</a:t>
            </a:r>
            <a:endParaRPr lang="es-BR" dirty="0"/>
          </a:p>
        </p:txBody>
      </p:sp>
      <p:sp>
        <p:nvSpPr>
          <p:cNvPr id="4" name="Marcador de texto 3">
            <a:extLst>
              <a:ext uri="{FF2B5EF4-FFF2-40B4-BE49-F238E27FC236}">
                <a16:creationId xmlns:a16="http://schemas.microsoft.com/office/drawing/2014/main" id="{4E7E468A-E492-6847-87AA-BC952A31B68F}"/>
              </a:ext>
            </a:extLst>
          </p:cNvPr>
          <p:cNvSpPr>
            <a:spLocks noGrp="1"/>
          </p:cNvSpPr>
          <p:nvPr>
            <p:ph type="body" sz="half" idx="2"/>
          </p:nvPr>
        </p:nvSpPr>
        <p:spPr>
          <a:xfrm>
            <a:off x="557213" y="2700338"/>
            <a:ext cx="4164558" cy="3582221"/>
          </a:xfrm>
        </p:spPr>
        <p:txBody>
          <a:bodyPr>
            <a:normAutofit/>
          </a:bodyPr>
          <a:lstStyle/>
          <a:p>
            <a:r>
              <a:rPr lang="es-BR" sz="1600" i="1" dirty="0"/>
              <a:t>A instauração do processo administrativo para apurar a responsabilidade do mesário faltoso e cominar a multa correspondente, prevista no art. 124 do Código Eleitoral, </a:t>
            </a:r>
            <a:r>
              <a:rPr lang="es-BR" sz="1600" b="1" i="1" dirty="0"/>
              <a:t>exige prova de que o eleitor tenha sido pessoalmente convocado para compor Mesa Receptora de Votos</a:t>
            </a:r>
            <a:r>
              <a:rPr lang="es-BR" sz="1600" i="1" dirty="0"/>
              <a:t>, nos termos do art. 120, caput e §2º, do Código Eleitoral, por qualquer meio admitido em Direito que garanta o efetivo conhecimento da convocação, que não pode ser presumido </a:t>
            </a:r>
          </a:p>
        </p:txBody>
      </p:sp>
    </p:spTree>
    <p:extLst>
      <p:ext uri="{BB962C8B-B14F-4D97-AF65-F5344CB8AC3E}">
        <p14:creationId xmlns:p14="http://schemas.microsoft.com/office/powerpoint/2010/main" val="20645268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EA2330-51A7-474E-BD7A-59962FDB76B9}"/>
              </a:ext>
            </a:extLst>
          </p:cNvPr>
          <p:cNvSpPr>
            <a:spLocks noGrp="1"/>
          </p:cNvSpPr>
          <p:nvPr>
            <p:ph type="title"/>
          </p:nvPr>
        </p:nvSpPr>
        <p:spPr/>
        <p:txBody>
          <a:bodyPr/>
          <a:lstStyle/>
          <a:p>
            <a:r>
              <a:rPr lang="pt-BR" dirty="0"/>
              <a:t>ORGANIZAÇÃO E COMPETÊNCIA DA JUSTIÇA ELEITORAL </a:t>
            </a:r>
            <a:r>
              <a:rPr lang="es-BR" dirty="0"/>
              <a:t/>
            </a:r>
            <a:br>
              <a:rPr lang="es-BR" dirty="0"/>
            </a:br>
            <a:endParaRPr lang="es-BR" dirty="0"/>
          </a:p>
        </p:txBody>
      </p:sp>
      <p:sp>
        <p:nvSpPr>
          <p:cNvPr id="5" name="Marcador de texto 4">
            <a:extLst>
              <a:ext uri="{FF2B5EF4-FFF2-40B4-BE49-F238E27FC236}">
                <a16:creationId xmlns:a16="http://schemas.microsoft.com/office/drawing/2014/main" id="{66442001-FF5B-9D44-B06F-4E321360B3F1}"/>
              </a:ext>
            </a:extLst>
          </p:cNvPr>
          <p:cNvSpPr>
            <a:spLocks noGrp="1"/>
          </p:cNvSpPr>
          <p:nvPr>
            <p:ph type="body" idx="1"/>
          </p:nvPr>
        </p:nvSpPr>
        <p:spPr/>
        <p:txBody>
          <a:bodyPr/>
          <a:lstStyle/>
          <a:p>
            <a:endParaRPr lang="es-BR" dirty="0"/>
          </a:p>
        </p:txBody>
      </p:sp>
    </p:spTree>
    <p:extLst>
      <p:ext uri="{BB962C8B-B14F-4D97-AF65-F5344CB8AC3E}">
        <p14:creationId xmlns:p14="http://schemas.microsoft.com/office/powerpoint/2010/main" val="5067133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dirty="0">
                <a:solidFill>
                  <a:srgbClr val="92D050"/>
                </a:solidFill>
              </a:rPr>
              <a:t>09</a:t>
            </a: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457825" y="985840"/>
            <a:ext cx="6286500" cy="6343649"/>
          </a:xfrm>
        </p:spPr>
        <p:txBody>
          <a:bodyPr>
            <a:normAutofit/>
          </a:bodyPr>
          <a:lstStyle/>
          <a:p>
            <a:r>
              <a:rPr lang="pt-BR" sz="1400" i="1" dirty="0"/>
              <a:t>Art. 224 § 3º  - A decisão da Justiça Eleitoral que importe o indeferimento do registro, a cassação do diploma ou a perda do mandato de candidato eleito em pleito majoritário acarreta, após o trânsito em julgado, a realização de novas eleições, independentemente do número de votos anulados</a:t>
            </a:r>
          </a:p>
          <a:p>
            <a:r>
              <a:rPr lang="es-BR" sz="1400" dirty="0"/>
              <a:t>ADIN no 5.525/DF  - declaração de inconstitucionalidade da locução </a:t>
            </a:r>
            <a:r>
              <a:rPr lang="es-BR" sz="1400" b="1" dirty="0"/>
              <a:t>‘após o trânsito em julgado’</a:t>
            </a:r>
            <a:r>
              <a:rPr lang="es-BR" sz="1400" dirty="0"/>
              <a:t> do §3º do art. 224 do Código Eleitoral</a:t>
            </a:r>
          </a:p>
          <a:p>
            <a:r>
              <a:rPr lang="pt-BR" sz="1400" b="1" i="1" dirty="0"/>
              <a:t>STF – Tema</a:t>
            </a:r>
            <a:r>
              <a:rPr lang="pt-BR" sz="1100" b="1" i="1" dirty="0"/>
              <a:t> 986</a:t>
            </a:r>
            <a:r>
              <a:rPr lang="es-MX" sz="1400" dirty="0"/>
              <a:t> “É constitucional o parágrafo 3º do artigo 224 do Código Eleitoral (Lei 4.737/1965) na redação dada pela Lei 13.165/2015, que determina a realização automática de novas eleições independentemente do número de votos anulados sempre que o candidato eleito no pleito majoritário for desclassificado por indeferimento do registro de sua candidatura em virtude de cassação do diploma ou mandato”.</a:t>
            </a:r>
            <a:endParaRPr lang="es-BR" sz="1400" b="1" i="1" dirty="0"/>
          </a:p>
          <a:p>
            <a:r>
              <a:rPr lang="es-MX" sz="1400" i="1" dirty="0"/>
              <a:t>o STF julgou constitucional a legislação federal na ADIN nº 5619/DF, não concordando com a tese de incompatibilidade com as eleições majoritária simples, em homenagem ao princípio da soberania popula</a:t>
            </a:r>
            <a:endParaRPr lang="es-BR" sz="1400" i="1" dirty="0"/>
          </a:p>
          <a:p>
            <a:endParaRPr lang="es-BR" sz="1100" dirty="0"/>
          </a:p>
          <a:p>
            <a:endParaRPr lang="es-BR" sz="1100"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p:txBody>
          <a:bodyPr>
            <a:normAutofit/>
          </a:bodyPr>
          <a:lstStyle/>
          <a:p>
            <a:r>
              <a:rPr lang="es-BR" sz="1800" dirty="0"/>
              <a:t>A aplicabilidade do art. 224, §3º, do Código Eleitoral dá-se, para os cargos do poder executivo</a:t>
            </a:r>
            <a:r>
              <a:rPr lang="es-BR" sz="1800" b="1" dirty="0"/>
              <a:t>, ainda que ocorra eleição em que a escolha se dê por maioria simples</a:t>
            </a:r>
            <a:r>
              <a:rPr lang="es-BR" sz="1800" dirty="0"/>
              <a:t>. </a:t>
            </a:r>
          </a:p>
        </p:txBody>
      </p:sp>
    </p:spTree>
    <p:extLst>
      <p:ext uri="{BB962C8B-B14F-4D97-AF65-F5344CB8AC3E}">
        <p14:creationId xmlns:p14="http://schemas.microsoft.com/office/powerpoint/2010/main" val="368213862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D6C75B-0ED3-2940-9DA4-38240D04651C}"/>
              </a:ext>
            </a:extLst>
          </p:cNvPr>
          <p:cNvSpPr>
            <a:spLocks noGrp="1"/>
          </p:cNvSpPr>
          <p:nvPr>
            <p:ph type="title"/>
          </p:nvPr>
        </p:nvSpPr>
        <p:spPr>
          <a:xfrm>
            <a:off x="748554" y="2601445"/>
            <a:ext cx="5182346" cy="2283824"/>
          </a:xfrm>
        </p:spPr>
        <p:txBody>
          <a:bodyPr/>
          <a:lstStyle/>
          <a:p>
            <a:r>
              <a:rPr lang="pt-BR" sz="3600" dirty="0"/>
              <a:t>REGULAMENTAÇÃO E REGULAÇÃO DA PROPAGANDA E PESQUISAS ELEITORAIS</a:t>
            </a:r>
            <a:r>
              <a:rPr lang="es-BR" sz="3600" dirty="0"/>
              <a:t> </a:t>
            </a:r>
          </a:p>
        </p:txBody>
      </p:sp>
    </p:spTree>
    <p:extLst>
      <p:ext uri="{BB962C8B-B14F-4D97-AF65-F5344CB8AC3E}">
        <p14:creationId xmlns:p14="http://schemas.microsoft.com/office/powerpoint/2010/main" val="33409034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13</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exibição no interior de comitês, sem visualização externa</a:t>
            </a:r>
            <a:r>
              <a:rPr lang="es-BR" b="1" dirty="0"/>
              <a:t> </a:t>
            </a:r>
            <a:r>
              <a:rPr lang="es-BR" dirty="0"/>
              <a:t>ou ao local de realização de comícios e outros eventos</a:t>
            </a:r>
          </a:p>
          <a:p>
            <a:r>
              <a:rPr lang="es-BR" dirty="0"/>
              <a:t>divergência e casuísmo do tema na jurisprudência dos TRE</a:t>
            </a:r>
            <a:r>
              <a:rPr lang="es-BR" sz="1100" dirty="0"/>
              <a:t> </a:t>
            </a:r>
            <a:endParaRPr lang="es-BR" dirty="0"/>
          </a:p>
          <a:p>
            <a:r>
              <a:rPr lang="es-BR" dirty="0"/>
              <a:t>art. 14, §§ 1º, 2º e 3º e </a:t>
            </a:r>
            <a:r>
              <a:rPr lang="es-BR" b="1" dirty="0"/>
              <a:t>5º </a:t>
            </a:r>
            <a:r>
              <a:rPr lang="es-BR" dirty="0"/>
              <a:t>da Res. TSE 23.610/2019</a:t>
            </a:r>
          </a:p>
          <a:p>
            <a:pPr lvl="1"/>
            <a:r>
              <a:rPr lang="es-MX" dirty="0"/>
              <a:t>§ 5º A propaganda eleitoral realizada no interior de comitês não se submete aos limites máximos estabelecidos nos §§ 1º e 2º deste artigo, desde que não haja visualização externa. (Incluído pela Resolução nº 23.671/2021)</a:t>
            </a:r>
            <a:endParaRPr lang="es-BR"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8688" y="2657476"/>
            <a:ext cx="3359532" cy="3367404"/>
          </a:xfrm>
        </p:spPr>
        <p:txBody>
          <a:bodyPr>
            <a:normAutofit/>
          </a:bodyPr>
          <a:lstStyle/>
          <a:p>
            <a:r>
              <a:rPr lang="es-BR" sz="1600" dirty="0"/>
              <a:t>Não se considera “outdoor”, para fins de propaganda eleitoral vedada, a utilização de cartazes, painéis ou telões, cuja exibição se limite ao interior de comitês, sem visualização externa, ou, ainda, ao local de realização de comícios e outros eventos, desde que, neste caso, o artefato seja removido imediatamente ao final do evento.</a:t>
            </a:r>
          </a:p>
          <a:p>
            <a:endParaRPr lang="es-BR" sz="2000" dirty="0"/>
          </a:p>
        </p:txBody>
      </p:sp>
    </p:spTree>
    <p:extLst>
      <p:ext uri="{BB962C8B-B14F-4D97-AF65-F5344CB8AC3E}">
        <p14:creationId xmlns:p14="http://schemas.microsoft.com/office/powerpoint/2010/main" val="13774964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14</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MX" dirty="0"/>
              <a:t>Adequar a interpretação das normas eleitorais com os demais diplomas legislativos, </a:t>
            </a:r>
            <a:r>
              <a:rPr lang="es-BR" dirty="0"/>
              <a:t>doutrina e jurisprudência</a:t>
            </a:r>
          </a:p>
          <a:p>
            <a:r>
              <a:rPr lang="es-BR" dirty="0"/>
              <a:t>Previnir discriminação e o cerceamento do exercício de direitos em razão de gênero, raça, cor, etnia, religião, procedência nacional ou orientação sexual</a:t>
            </a:r>
            <a:endParaRPr lang="es-BR" sz="1400" dirty="0"/>
          </a:p>
          <a:p>
            <a:r>
              <a:rPr lang="es-BR" b="1" dirty="0"/>
              <a:t>TSE </a:t>
            </a:r>
            <a:r>
              <a:rPr lang="es-BR" dirty="0"/>
              <a:t>-  o limite a ser ultrapassado para configurar a propaganda negativa é a publicidade conter inverdade, calúnia, difamação ou injúria</a:t>
            </a:r>
          </a:p>
          <a:p>
            <a:r>
              <a:rPr lang="es-MX" dirty="0"/>
              <a:t>H</a:t>
            </a:r>
            <a:r>
              <a:rPr lang="es-BR" dirty="0"/>
              <a:t>á de ser considerado que no âmbito do processo eleitoral, a </a:t>
            </a:r>
            <a:r>
              <a:rPr lang="es-BR" b="1" dirty="0"/>
              <a:t>proteção constitucional à liberdade de expressão é significativamente amplificada</a:t>
            </a:r>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868565" y="2667001"/>
            <a:ext cx="3503410" cy="3490912"/>
          </a:xfrm>
        </p:spPr>
        <p:txBody>
          <a:bodyPr>
            <a:normAutofit lnSpcReduction="10000"/>
          </a:bodyPr>
          <a:lstStyle/>
          <a:p>
            <a:r>
              <a:rPr lang="es-BR" sz="1800" dirty="0"/>
              <a:t>Não caracteriza mera crítica política a agressão ou o ataque a candidatos em sítios e aplicativos da internet com conteúdo calunioso, difamatório, injurioso, sabidamente inverídico ou que expresse ódio, desprezo ou diminuição em razão de raça, cor, etnia, religião, procedência, orientação sexual ou identidade de gênero.</a:t>
            </a:r>
            <a:endParaRPr lang="es-BR" sz="2400" dirty="0"/>
          </a:p>
        </p:txBody>
      </p:sp>
    </p:spTree>
    <p:extLst>
      <p:ext uri="{BB962C8B-B14F-4D97-AF65-F5344CB8AC3E}">
        <p14:creationId xmlns:p14="http://schemas.microsoft.com/office/powerpoint/2010/main" val="6440027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7A02DA-30C1-2F4F-B07A-C08E42A1A630}"/>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607A5305-B375-B444-AFCC-CC2FAF71FA5B}"/>
              </a:ext>
            </a:extLst>
          </p:cNvPr>
          <p:cNvSpPr>
            <a:spLocks noGrp="1"/>
          </p:cNvSpPr>
          <p:nvPr>
            <p:ph idx="1"/>
          </p:nvPr>
        </p:nvSpPr>
        <p:spPr/>
        <p:txBody>
          <a:bodyPr>
            <a:normAutofit lnSpcReduction="10000"/>
          </a:bodyPr>
          <a:lstStyle/>
          <a:p>
            <a:pPr>
              <a:lnSpc>
                <a:spcPct val="170000"/>
              </a:lnSpc>
            </a:pPr>
            <a:r>
              <a:rPr lang="es-BR" sz="2400" b="1" dirty="0"/>
              <a:t>Dias</a:t>
            </a:r>
            <a:r>
              <a:rPr lang="es-BR" sz="2400" dirty="0"/>
              <a:t>:</a:t>
            </a:r>
            <a:r>
              <a:rPr lang="pt-BR" sz="2400" dirty="0"/>
              <a:t>19 e 20 de abril, das 08:30 às 11:30</a:t>
            </a:r>
            <a:r>
              <a:rPr lang="es-BR" sz="2400" dirty="0"/>
              <a:t>  </a:t>
            </a:r>
          </a:p>
          <a:p>
            <a:pPr>
              <a:lnSpc>
                <a:spcPct val="170000"/>
              </a:lnSpc>
            </a:pPr>
            <a:r>
              <a:rPr lang="pt-BR" sz="2400" b="1" dirty="0"/>
              <a:t>Objetivo</a:t>
            </a:r>
            <a:r>
              <a:rPr lang="pt-BR" sz="2400" dirty="0"/>
              <a:t>: temas de utilidade prática na rotina judicial com foco na eleição de 2022</a:t>
            </a:r>
          </a:p>
          <a:p>
            <a:pPr>
              <a:lnSpc>
                <a:spcPct val="170000"/>
              </a:lnSpc>
            </a:pPr>
            <a:r>
              <a:rPr lang="es-BR" sz="2400" b="1" dirty="0"/>
              <a:t>Metodologia: </a:t>
            </a:r>
            <a:r>
              <a:rPr lang="es-BR" sz="2400" dirty="0"/>
              <a:t>Aula expositiva com intervenções / Casos para análise</a:t>
            </a:r>
          </a:p>
          <a:p>
            <a:endParaRPr lang="es-BR" sz="2400" dirty="0"/>
          </a:p>
          <a:p>
            <a:endParaRPr lang="es-BR" dirty="0"/>
          </a:p>
        </p:txBody>
      </p:sp>
    </p:spTree>
    <p:extLst>
      <p:ext uri="{BB962C8B-B14F-4D97-AF65-F5344CB8AC3E}">
        <p14:creationId xmlns:p14="http://schemas.microsoft.com/office/powerpoint/2010/main" val="25897370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6E92F-CFF4-674B-9958-7B0004B74634}"/>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4A25105D-02A6-1844-A166-CADB11A1D8AF}"/>
              </a:ext>
            </a:extLst>
          </p:cNvPr>
          <p:cNvSpPr>
            <a:spLocks noGrp="1"/>
          </p:cNvSpPr>
          <p:nvPr>
            <p:ph idx="1"/>
          </p:nvPr>
        </p:nvSpPr>
        <p:spPr/>
        <p:txBody>
          <a:bodyPr>
            <a:normAutofit fontScale="92500" lnSpcReduction="20000"/>
          </a:bodyPr>
          <a:lstStyle/>
          <a:p>
            <a:pPr lvl="0"/>
            <a:r>
              <a:rPr lang="pt-BR" dirty="0"/>
              <a:t>Res. 23.610 - Art. 22. Não será tolerada propaganda, respondendo a pessoa infratora pelo emprego de processo de propaganda vedada e, se for o caso, pelo abuso de poder: </a:t>
            </a:r>
            <a:endParaRPr lang="es-BR" dirty="0"/>
          </a:p>
          <a:p>
            <a:pPr lvl="1"/>
            <a:r>
              <a:rPr lang="pt-BR" dirty="0" err="1"/>
              <a:t>I</a:t>
            </a:r>
            <a:r>
              <a:rPr lang="pt-BR" dirty="0"/>
              <a:t> - que veicule preconceitos de origem, etnia, raça, sexo, cor, idade, religiosidade, orientação sexual, identidade de gênero e quaisquer outras formas de discriminação, inclusive contra pessoa em razão de sua deficiência;</a:t>
            </a:r>
            <a:endParaRPr lang="es-BR" dirty="0"/>
          </a:p>
          <a:p>
            <a:pPr lvl="1"/>
            <a:r>
              <a:rPr lang="pt-BR" dirty="0" err="1"/>
              <a:t>X</a:t>
            </a:r>
            <a:r>
              <a:rPr lang="pt-BR" dirty="0"/>
              <a:t> - que caluniar, difamar ou injuriar qualquer pessoa, bem como atingir órgãos ou entidades que exerçam autoridade pública;</a:t>
            </a:r>
            <a:endParaRPr lang="es-BR" dirty="0"/>
          </a:p>
          <a:p>
            <a:pPr lvl="1"/>
            <a:r>
              <a:rPr lang="pt-BR" dirty="0"/>
              <a:t>XII - que deprecie a condição de mulher ou estimule sua discriminação em razão do sexo feminino, ou em relação à sua cor, raça ou etnia. </a:t>
            </a:r>
            <a:endParaRPr lang="es-BR" dirty="0"/>
          </a:p>
          <a:p>
            <a:r>
              <a:rPr lang="es-BR" dirty="0"/>
              <a:t>Desinformação e Fake news</a:t>
            </a:r>
          </a:p>
        </p:txBody>
      </p:sp>
      <p:sp>
        <p:nvSpPr>
          <p:cNvPr id="4" name="Marcador de texto 3">
            <a:extLst>
              <a:ext uri="{FF2B5EF4-FFF2-40B4-BE49-F238E27FC236}">
                <a16:creationId xmlns:a16="http://schemas.microsoft.com/office/drawing/2014/main" id="{630CADE9-D135-7E4B-9309-F600DDE04015}"/>
              </a:ext>
            </a:extLst>
          </p:cNvPr>
          <p:cNvSpPr>
            <a:spLocks noGrp="1"/>
          </p:cNvSpPr>
          <p:nvPr>
            <p:ph type="body" sz="half" idx="2"/>
          </p:nvPr>
        </p:nvSpPr>
        <p:spPr/>
        <p:txBody>
          <a:bodyPr/>
          <a:lstStyle/>
          <a:p>
            <a:endParaRPr lang="es-BR"/>
          </a:p>
        </p:txBody>
      </p:sp>
    </p:spTree>
    <p:extLst>
      <p:ext uri="{BB962C8B-B14F-4D97-AF65-F5344CB8AC3E}">
        <p14:creationId xmlns:p14="http://schemas.microsoft.com/office/powerpoint/2010/main" val="36934692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16</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a legislação veda a doação de camisas a eleitores mas não veda a utilização de camisetas por representantes dos partidos em atuação durante o pleito</a:t>
            </a:r>
          </a:p>
          <a:p>
            <a:r>
              <a:rPr lang="pt-BR" dirty="0"/>
              <a:t>Art. 18 , §2º da Resolução 23.610/19:</a:t>
            </a:r>
          </a:p>
          <a:p>
            <a:pPr lvl="1"/>
            <a:r>
              <a:rPr lang="es-MX" sz="1200" dirty="0"/>
              <a:t>§ 2º É permitida a entrega de camisas a pessoas que exercem a função de cabos eleitorais para utilização durante o trabalho na campanha, desde que não contenham os elementos explícitos de propaganda eleitoral, cingindo-se à logomarca do partido, da federação ou da coligação, ou ainda ao nome da candidata ou do candidato</a:t>
            </a:r>
            <a:endParaRPr lang="es-BR" sz="1200"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753626" y="2667001"/>
            <a:ext cx="3561199" cy="3376612"/>
          </a:xfrm>
        </p:spPr>
        <p:txBody>
          <a:bodyPr>
            <a:normAutofit fontScale="92500"/>
          </a:bodyPr>
          <a:lstStyle/>
          <a:p>
            <a:r>
              <a:rPr lang="es-BR" sz="1600" dirty="0"/>
              <a:t>A distribuição de camisas a cabos eleitorais para utilização durante o trabalho na campanha, desde que não contenham os elementos explícitos de propaganda eleitoral, cingindo-se à logomarca do partido ou coligação, ou ainda o nome do candidato, não é vedada, na medida em que não se destina ao eleitor comum, não contrariando o disposto no art. 39, § 6º da Lei nº9.504/97, observado o art. 39-A, §1ª, ressalvada a análise de abusos por outros meios</a:t>
            </a:r>
            <a:r>
              <a:rPr lang="pt-BR" sz="1600" dirty="0"/>
              <a:t>.</a:t>
            </a:r>
            <a:endParaRPr lang="es-BR" sz="1600" dirty="0"/>
          </a:p>
          <a:p>
            <a:endParaRPr lang="es-BR" sz="2000" dirty="0"/>
          </a:p>
        </p:txBody>
      </p:sp>
    </p:spTree>
    <p:extLst>
      <p:ext uri="{BB962C8B-B14F-4D97-AF65-F5344CB8AC3E}">
        <p14:creationId xmlns:p14="http://schemas.microsoft.com/office/powerpoint/2010/main" val="14042622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1"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dissolv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dissolve">
                                      <p:cBhvr>
                                        <p:cTn id="22" dur="500"/>
                                        <p:tgtEl>
                                          <p:spTgt spid="5">
                                            <p:txEl>
                                              <p:pRg st="1" end="1"/>
                                            </p:txEl>
                                          </p:spTgt>
                                        </p:tgtEl>
                                      </p:cBhvr>
                                    </p:animEffect>
                                  </p:childTnLst>
                                </p:cTn>
                              </p:par>
                              <p:par>
                                <p:cTn id="23" presetID="9" presetClass="entr" presetSubtype="0" fill="hold" grpId="1"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dissolve">
                                      <p:cBhvr>
                                        <p:cTn id="2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5" grpI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00A84-975C-9243-8A6F-C914254C52EC}"/>
              </a:ext>
            </a:extLst>
          </p:cNvPr>
          <p:cNvSpPr>
            <a:spLocks noGrp="1"/>
          </p:cNvSpPr>
          <p:nvPr>
            <p:ph type="title"/>
          </p:nvPr>
        </p:nvSpPr>
        <p:spPr/>
        <p:txBody>
          <a:bodyPr/>
          <a:lstStyle/>
          <a:p>
            <a:r>
              <a:rPr lang="pt-BR" dirty="0"/>
              <a:t>FINANCIAMENTO DE CAMPANHAS E PRESTAÇÃO DE CONTAS</a:t>
            </a:r>
            <a:endParaRPr lang="es-BR" dirty="0"/>
          </a:p>
        </p:txBody>
      </p:sp>
    </p:spTree>
    <p:extLst>
      <p:ext uri="{BB962C8B-B14F-4D97-AF65-F5344CB8AC3E}">
        <p14:creationId xmlns:p14="http://schemas.microsoft.com/office/powerpoint/2010/main" val="26251189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20</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A Justiça Eleitoral destina às campanhas de mulheres recursos do Fundo Especial de Financiamento das Campanhas (FEFC</a:t>
            </a:r>
            <a:r>
              <a:rPr lang="pt-BR" dirty="0"/>
              <a:t>)</a:t>
            </a:r>
          </a:p>
          <a:p>
            <a:pPr lvl="1"/>
            <a:r>
              <a:rPr lang="pt-BR" dirty="0"/>
              <a:t>EC 111</a:t>
            </a:r>
            <a:endParaRPr lang="es-BR" dirty="0"/>
          </a:p>
          <a:p>
            <a:r>
              <a:rPr lang="pt-BR" dirty="0"/>
              <a:t>Evitar candidatura fantasma</a:t>
            </a:r>
            <a:endParaRPr lang="es-BR" dirty="0"/>
          </a:p>
          <a:p>
            <a:r>
              <a:rPr lang="pt-BR" dirty="0"/>
              <a:t>Caberá a representação do 30-a:</a:t>
            </a:r>
          </a:p>
          <a:p>
            <a:pPr lvl="1">
              <a:buFont typeface="Wingdings" pitchFamily="2" charset="2"/>
              <a:buChar char="v"/>
            </a:pPr>
            <a:r>
              <a:rPr lang="pt-BR" sz="1400" i="1" dirty="0">
                <a:solidFill>
                  <a:srgbClr val="92D050"/>
                </a:solidFill>
              </a:rPr>
              <a:t>Art. 30-A.  </a:t>
            </a:r>
            <a:r>
              <a:rPr lang="es-BR" sz="1400" i="1" dirty="0">
                <a:solidFill>
                  <a:srgbClr val="92D050"/>
                </a:solidFill>
              </a:rPr>
              <a:t>Qualquer partido político ou coligação poderá representar à Justiça Eleitoral, no prazo de 15 (quinze) dias da diplomação, relatando fatos e indicando provas, e pedir a abertura de investigação judicial para apurar condutas em desacordo com as normas desta Lei, relativas à arrecadação e gastos de recursos</a:t>
            </a:r>
            <a:endParaRPr lang="es-BR" i="1" dirty="0">
              <a:solidFill>
                <a:srgbClr val="92D050"/>
              </a:solidFill>
            </a:endParaRPr>
          </a:p>
          <a:p>
            <a:r>
              <a:rPr lang="pt-BR" dirty="0"/>
              <a:t>Comprovados captação ilícita de recursos, para fins eleitorais</a:t>
            </a:r>
            <a:r>
              <a:rPr lang="pt-BR" b="1" dirty="0"/>
              <a:t>, poderá ser negado </a:t>
            </a:r>
            <a:r>
              <a:rPr lang="pt-BR" dirty="0"/>
              <a:t>diploma ao candidato, </a:t>
            </a:r>
            <a:r>
              <a:rPr lang="pt-BR" b="1" dirty="0"/>
              <a:t>ou</a:t>
            </a:r>
            <a:r>
              <a:rPr lang="pt-BR" dirty="0"/>
              <a:t> </a:t>
            </a:r>
            <a:r>
              <a:rPr lang="pt-BR" b="1" dirty="0"/>
              <a:t>cassado</a:t>
            </a:r>
            <a:r>
              <a:rPr lang="pt-BR" dirty="0"/>
              <a:t>, se já houver sido outorgado</a:t>
            </a:r>
            <a:endParaRPr lang="es-BR" sz="1400"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714375" y="2457449"/>
            <a:ext cx="3729038" cy="3814763"/>
          </a:xfrm>
        </p:spPr>
        <p:txBody>
          <a:bodyPr>
            <a:normAutofit fontScale="92500"/>
          </a:bodyPr>
          <a:lstStyle/>
          <a:p>
            <a:r>
              <a:rPr lang="es-BR" sz="1600" dirty="0"/>
              <a:t>Havendo prova de que houve emprego ilícito de recursos originários do Fundo Especial de Assistência Financeira aos Partidos Políticos (Fundo Partidário) e do Fundo Especial de Financiamento de Campanha (FEFC), no todo ou em parte, recebidos em decorrência de cota de gênero feminino, para financiar despesas exclusivas com o gênero masculino ou comuns, sem que haja comprovado benefício para a campanha feminina, os responsáveis e beneficiários estarão sujeitos às sanções do artigo 30-A da Lei nº 9.504/1997</a:t>
            </a:r>
          </a:p>
          <a:p>
            <a:endParaRPr lang="es-BR" sz="2000" dirty="0"/>
          </a:p>
        </p:txBody>
      </p:sp>
    </p:spTree>
    <p:extLst>
      <p:ext uri="{BB962C8B-B14F-4D97-AF65-F5344CB8AC3E}">
        <p14:creationId xmlns:p14="http://schemas.microsoft.com/office/powerpoint/2010/main" val="5610026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23</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i="1" dirty="0"/>
              <a:t>Alteração de jurisprudência pelo TSE - Antes era causa de extinção por perda de interesse</a:t>
            </a:r>
          </a:p>
          <a:p>
            <a:r>
              <a:rPr lang="pt-BR" i="1" dirty="0"/>
              <a:t>o Art. 22, XIV da LC 64/90 prevê que, nos casos de procedência, caberá decidir sobre: </a:t>
            </a:r>
            <a:r>
              <a:rPr lang="pt-BR" b="1" i="1" dirty="0"/>
              <a:t>inelegibilidade</a:t>
            </a:r>
            <a:r>
              <a:rPr lang="pt-BR" i="1" dirty="0"/>
              <a:t> e cassação do registro ou diplomação</a:t>
            </a:r>
          </a:p>
          <a:p>
            <a:r>
              <a:rPr lang="pt-BR" i="1" dirty="0"/>
              <a:t>Requisitos distintos: A </a:t>
            </a:r>
            <a:r>
              <a:rPr lang="pt-BR" b="1" i="1" dirty="0"/>
              <a:t>cassação</a:t>
            </a:r>
            <a:r>
              <a:rPr lang="pt-BR" i="1" dirty="0"/>
              <a:t> pressupõe o </a:t>
            </a:r>
            <a:r>
              <a:rPr lang="pt-BR" b="1" i="1" dirty="0"/>
              <a:t>benefício</a:t>
            </a:r>
            <a:r>
              <a:rPr lang="pt-BR" i="1" dirty="0"/>
              <a:t> do candidato e a </a:t>
            </a:r>
            <a:r>
              <a:rPr lang="pt-BR" b="1" i="1" dirty="0"/>
              <a:t>inelegibilidade</a:t>
            </a:r>
            <a:r>
              <a:rPr lang="pt-BR" i="1" dirty="0"/>
              <a:t> exige a </a:t>
            </a:r>
            <a:r>
              <a:rPr lang="pt-BR" b="1" i="1" dirty="0"/>
              <a:t>contribuição</a:t>
            </a:r>
            <a:r>
              <a:rPr lang="pt-BR" i="1" dirty="0"/>
              <a:t> para a prática</a:t>
            </a:r>
            <a:endParaRPr lang="es-BR" i="1" dirty="0"/>
          </a:p>
          <a:p>
            <a:r>
              <a:rPr lang="es-BR" i="1" dirty="0"/>
              <a:t>TSE: “o encerramento do mandato eletivo, quando o ilícito eleitoral em discussão puder implicar também a aplicação de inelegibilidade, </a:t>
            </a:r>
            <a:r>
              <a:rPr lang="es-BR" b="1" i="1" dirty="0"/>
              <a:t>não acarreta a perda superveniente do interesse no prosseguimento da AIJE”</a:t>
            </a:r>
          </a:p>
          <a:p>
            <a:pPr lvl="1"/>
            <a:r>
              <a:rPr lang="pt-BR" sz="900" dirty="0"/>
              <a:t>RECURSO ORDINÁRIO ELEITORAL nº 352379, Data 18/02/2021</a:t>
            </a:r>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895600"/>
            <a:ext cx="3563992" cy="3276600"/>
          </a:xfrm>
        </p:spPr>
        <p:txBody>
          <a:bodyPr>
            <a:normAutofit/>
          </a:bodyPr>
          <a:lstStyle/>
          <a:p>
            <a:r>
              <a:rPr lang="es-BR" sz="1800" dirty="0"/>
              <a:t>Em sede de Ação de Investigação Judicial Eleitoral (AIJE), o término do mandato eletivo não enseja a perda superveniente do interesse processual, impondo-se seu prosseguimento para fins de eventual aplicação da inelegibilidade aos responsáveis pela conduta abusiva</a:t>
            </a:r>
            <a:endParaRPr lang="es-BR" sz="2400" dirty="0"/>
          </a:p>
        </p:txBody>
      </p:sp>
    </p:spTree>
    <p:extLst>
      <p:ext uri="{BB962C8B-B14F-4D97-AF65-F5344CB8AC3E}">
        <p14:creationId xmlns:p14="http://schemas.microsoft.com/office/powerpoint/2010/main" val="21916336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24</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“Ante a </a:t>
            </a:r>
            <a:r>
              <a:rPr lang="es-BR" b="1" dirty="0"/>
              <a:t>falta de previsão </a:t>
            </a:r>
            <a:r>
              <a:rPr lang="es-BR" dirty="0"/>
              <a:t>na Lei Complementar 64/1990 e o </a:t>
            </a:r>
            <a:r>
              <a:rPr lang="es-BR" b="1" dirty="0"/>
              <a:t>caráter indisponível dos interesses envolvidos</a:t>
            </a:r>
            <a:r>
              <a:rPr lang="es-BR" dirty="0"/>
              <a:t>, não há depoimento pessoal dos investigados em sede de AIJE” (TSE, AIJE nº 060196965 Brasilia-DF)</a:t>
            </a:r>
          </a:p>
          <a:p>
            <a:r>
              <a:rPr lang="pt-BR" dirty="0"/>
              <a:t>AIME e AIJE podem gerar inelegibilidade</a:t>
            </a:r>
          </a:p>
          <a:p>
            <a:r>
              <a:rPr lang="es-BR" dirty="0"/>
              <a:t>O TSE já tem entendimento sedimentado (AI 28918/SC, Relator Ministro Og Fernandes, DJe de 25.2.2019</a:t>
            </a:r>
          </a:p>
          <a:p>
            <a:endParaRPr lang="es-BR"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895600"/>
            <a:ext cx="3413234" cy="3276600"/>
          </a:xfrm>
        </p:spPr>
        <p:txBody>
          <a:bodyPr>
            <a:normAutofit/>
          </a:bodyPr>
          <a:lstStyle/>
          <a:p>
            <a:r>
              <a:rPr lang="es-BR" sz="2000" dirty="0"/>
              <a:t>Não há obrigatoriedade de comparecimento do réu às audiências designadas em AIJE e AIME</a:t>
            </a:r>
            <a:endParaRPr lang="es-BR" sz="2800" dirty="0"/>
          </a:p>
        </p:txBody>
      </p:sp>
    </p:spTree>
    <p:extLst>
      <p:ext uri="{BB962C8B-B14F-4D97-AF65-F5344CB8AC3E}">
        <p14:creationId xmlns:p14="http://schemas.microsoft.com/office/powerpoint/2010/main" val="38370124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26</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A elegibilidade é direito fundamental de natureza política, somente admitindo limitação por previsão constitucional ou por lei complementar (</a:t>
            </a:r>
            <a:r>
              <a:rPr lang="pt-BR" dirty="0"/>
              <a:t>Art. 14, §9º CF)</a:t>
            </a:r>
            <a:endParaRPr lang="es-BR" dirty="0"/>
          </a:p>
          <a:p>
            <a:endParaRPr lang="es-BR" dirty="0"/>
          </a:p>
          <a:p>
            <a:r>
              <a:rPr lang="es-BR" dirty="0"/>
              <a:t>TSE -  as causas de inelegibilidade devem ser interpretadas restritivamente, sendo vedada a interpretação extensiva in malam parte</a:t>
            </a:r>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895600"/>
            <a:ext cx="3413234" cy="3276600"/>
          </a:xfrm>
        </p:spPr>
        <p:txBody>
          <a:bodyPr>
            <a:normAutofit/>
          </a:bodyPr>
          <a:lstStyle/>
          <a:p>
            <a:r>
              <a:rPr lang="es-MX" sz="2000" dirty="0"/>
              <a:t>As normas que versam sobre a inelegibilidade são de natureza estrita, descabendo interpretá-las de forma ampliativa a fim de alcançar situações jurídicas nelas não contempladas</a:t>
            </a:r>
          </a:p>
          <a:p>
            <a:endParaRPr lang="es-MX" sz="1800" dirty="0"/>
          </a:p>
          <a:p>
            <a:endParaRPr lang="es-BR" sz="1800" dirty="0"/>
          </a:p>
        </p:txBody>
      </p:sp>
    </p:spTree>
    <p:extLst>
      <p:ext uri="{BB962C8B-B14F-4D97-AF65-F5344CB8AC3E}">
        <p14:creationId xmlns:p14="http://schemas.microsoft.com/office/powerpoint/2010/main" val="14367080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30</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Consulta 0604054-58 – TSE -  </a:t>
            </a:r>
            <a:r>
              <a:rPr lang="es-BR" b="1" dirty="0"/>
              <a:t>é perfeitamente </a:t>
            </a:r>
            <a:r>
              <a:rPr lang="pt-BR" b="1" dirty="0"/>
              <a:t>possível </a:t>
            </a:r>
            <a:r>
              <a:rPr lang="es-BR" b="1" dirty="0"/>
              <a:t>o emprego do nome social como nome de urna por qualquer candidato ou candidato que assim o deseje.</a:t>
            </a:r>
          </a:p>
          <a:p>
            <a:pPr lvl="1"/>
            <a:r>
              <a:rPr lang="pt-BR" i="1" dirty="0"/>
              <a:t>TSE - </a:t>
            </a:r>
            <a:r>
              <a:rPr lang="es-BR" i="1" dirty="0"/>
              <a:t>“É imperioso avançar e adotar medidas que denotem respeito à diversidade, ao pluralismo, à subjetividade e à individualidade como expressões do postulado supremo da dignidade da pessoa humana”.</a:t>
            </a:r>
          </a:p>
          <a:p>
            <a:pPr lvl="1"/>
            <a:endParaRPr lang="es-BR" i="1" dirty="0"/>
          </a:p>
          <a:p>
            <a:r>
              <a:rPr lang="es-BR" dirty="0"/>
              <a:t>Cotas de candidatura em eleições (9.504/97) – “</a:t>
            </a:r>
            <a:r>
              <a:rPr lang="es-MX" dirty="0"/>
              <a:t>mínimo de 30% e o máximo de 70% para candidaturas de </a:t>
            </a:r>
            <a:r>
              <a:rPr lang="es-MX" b="1" dirty="0"/>
              <a:t>cada sexo</a:t>
            </a:r>
            <a:r>
              <a:rPr lang="es-MX" dirty="0"/>
              <a:t>”</a:t>
            </a:r>
          </a:p>
          <a:p>
            <a:r>
              <a:rPr lang="es-MX" dirty="0"/>
              <a:t>Deverá figurar no registro de candidatura o gênero com o qual se identifica</a:t>
            </a:r>
          </a:p>
          <a:p>
            <a:endParaRPr lang="es-BR" b="1"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895600"/>
            <a:ext cx="3413234" cy="3276600"/>
          </a:xfrm>
        </p:spPr>
        <p:txBody>
          <a:bodyPr>
            <a:normAutofit/>
          </a:bodyPr>
          <a:lstStyle/>
          <a:p>
            <a:r>
              <a:rPr lang="es-MX" sz="2000" dirty="0"/>
              <a:t>O nome de urna, referido no caput do artigo 12 da Lei nº 9.504/97, pode ser o nome social da candidata ou do candidato </a:t>
            </a:r>
          </a:p>
          <a:p>
            <a:endParaRPr lang="es-MX" sz="1800" dirty="0"/>
          </a:p>
          <a:p>
            <a:endParaRPr lang="es-BR" sz="1800" dirty="0"/>
          </a:p>
        </p:txBody>
      </p:sp>
    </p:spTree>
    <p:extLst>
      <p:ext uri="{BB962C8B-B14F-4D97-AF65-F5344CB8AC3E}">
        <p14:creationId xmlns:p14="http://schemas.microsoft.com/office/powerpoint/2010/main" val="35245954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36</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es-BR" dirty="0"/>
              <a:t>artigo 60 da Resolução TSE nº 23604/2019 (finanças e contabilidade dos partidos) e artigo 79, §2º, da Resolução TSE nº 23607/2019</a:t>
            </a:r>
          </a:p>
          <a:p>
            <a:r>
              <a:rPr lang="es-BR" dirty="0"/>
              <a:t>Advocacia-Geral da União (AGU) pode promover as medidas cabíveis visando à execução do título judicial </a:t>
            </a:r>
            <a:r>
              <a:rPr lang="es-BR" b="1" dirty="0"/>
              <a:t>nos termos do Código de Processo Civil (CPC)</a:t>
            </a:r>
          </a:p>
          <a:p>
            <a:endParaRPr lang="es-MX" dirty="0"/>
          </a:p>
          <a:p>
            <a:endParaRPr lang="es-BR" b="1"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50858" y="2709862"/>
            <a:ext cx="3413234" cy="3615558"/>
          </a:xfrm>
        </p:spPr>
        <p:txBody>
          <a:bodyPr>
            <a:normAutofit fontScale="92500" lnSpcReduction="20000"/>
          </a:bodyPr>
          <a:lstStyle/>
          <a:p>
            <a:r>
              <a:rPr lang="es-MX" sz="1800" dirty="0"/>
              <a:t>Apresentada a petição de cumprimento de sentença pela Advocacia-Geral da União para o cumprimento forçado das condenações de recolhimento ao Tesouro Nacional</a:t>
            </a:r>
            <a:r>
              <a:rPr lang="es-MX" sz="1800" b="1" dirty="0"/>
              <a:t>, é lícita a adoção das medidas de natureza executiva </a:t>
            </a:r>
            <a:r>
              <a:rPr lang="es-MX" sz="1800" dirty="0"/>
              <a:t>listadas pelo Código de Processo Civil, entre as quais o protesto do título judicial (art. 517) e a </a:t>
            </a:r>
            <a:r>
              <a:rPr lang="es-MX" sz="1800" b="1" dirty="0"/>
              <a:t>determinação de inclusão do nome do executado em cadastro de inadimplentes </a:t>
            </a:r>
            <a:r>
              <a:rPr lang="es-MX" sz="1800" dirty="0"/>
              <a:t>(art. 782, §3º). </a:t>
            </a:r>
          </a:p>
        </p:txBody>
      </p:sp>
    </p:spTree>
    <p:extLst>
      <p:ext uri="{BB962C8B-B14F-4D97-AF65-F5344CB8AC3E}">
        <p14:creationId xmlns:p14="http://schemas.microsoft.com/office/powerpoint/2010/main" val="15771178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37</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CPC:</a:t>
            </a:r>
          </a:p>
          <a:p>
            <a:pPr lvl="1"/>
            <a:r>
              <a:rPr lang="es-MX" dirty="0"/>
              <a:t>Art. 9º Não se proferirá decisão contra uma das partes sem que ela seja previamente ouvida.</a:t>
            </a:r>
          </a:p>
          <a:p>
            <a:pPr lvl="2"/>
            <a:r>
              <a:rPr lang="es-MX" dirty="0"/>
              <a:t>Exceções: tutela provisória de urgência; tutela da evidência previstas no art. 311, incisos II e III ; decisão prevista no art 701 (ação monitória)</a:t>
            </a:r>
          </a:p>
          <a:p>
            <a:pPr lvl="1"/>
            <a:r>
              <a:rPr lang="es-MX" dirty="0"/>
              <a:t>Art. 10. O juiz não pode decidir, em grau algum de jurisdição, com base em fundamento a respeito do qual não se tenha dado às partes oportunidade de se manifestar, ainda que se trate de matéria sobre a qual deva decidir de ofício</a:t>
            </a:r>
          </a:p>
          <a:p>
            <a:endParaRPr lang="es-BR" b="1"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895600"/>
            <a:ext cx="3413234" cy="3276600"/>
          </a:xfrm>
        </p:spPr>
        <p:txBody>
          <a:bodyPr>
            <a:normAutofit/>
          </a:bodyPr>
          <a:lstStyle/>
          <a:p>
            <a:r>
              <a:rPr lang="es-MX" sz="1800" dirty="0"/>
              <a:t>O contencioso eleitoral deve ser orientado pelo contraditório substancial, compreendido como efetivo direito de influência e proteção a decisões-surpresa </a:t>
            </a:r>
          </a:p>
          <a:p>
            <a:endParaRPr lang="es-MX" sz="1800" dirty="0"/>
          </a:p>
          <a:p>
            <a:endParaRPr lang="es-BR" sz="1800" dirty="0"/>
          </a:p>
        </p:txBody>
      </p:sp>
    </p:spTree>
    <p:extLst>
      <p:ext uri="{BB962C8B-B14F-4D97-AF65-F5344CB8AC3E}">
        <p14:creationId xmlns:p14="http://schemas.microsoft.com/office/powerpoint/2010/main" val="30498881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4919D0-F177-4BBA-9A0B-DBA69E2ED764}"/>
              </a:ext>
            </a:extLst>
          </p:cNvPr>
          <p:cNvSpPr>
            <a:spLocks noGrp="1"/>
          </p:cNvSpPr>
          <p:nvPr>
            <p:ph type="title"/>
          </p:nvPr>
        </p:nvSpPr>
        <p:spPr/>
        <p:txBody>
          <a:bodyPr rtlCol="0">
            <a:normAutofit/>
          </a:bodyPr>
          <a:lstStyle/>
          <a:p>
            <a:r>
              <a:rPr lang="pt-BR" noProof="1"/>
              <a:t>PLANO DE APRESENTAÇÃO</a:t>
            </a:r>
          </a:p>
        </p:txBody>
      </p:sp>
      <p:graphicFrame>
        <p:nvGraphicFramePr>
          <p:cNvPr id="5" name="Espaço Reservado para Conteúdo 2" descr="Espaço reservado para elemento gráfico SmartArt ">
            <a:extLst>
              <a:ext uri="{FF2B5EF4-FFF2-40B4-BE49-F238E27FC236}">
                <a16:creationId xmlns:a16="http://schemas.microsoft.com/office/drawing/2014/main" id="{91DB1382-7276-49FA-9632-38D558F457E3}"/>
              </a:ext>
            </a:extLst>
          </p:cNvPr>
          <p:cNvGraphicFramePr>
            <a:graphicFrameLocks noGrp="1"/>
          </p:cNvGraphicFramePr>
          <p:nvPr>
            <p:ph idx="1"/>
            <p:extLst>
              <p:ext uri="{D42A27DB-BD31-4B8C-83A1-F6EECF244321}">
                <p14:modId xmlns:p14="http://schemas.microsoft.com/office/powerpoint/2010/main" val="2235065950"/>
              </p:ext>
            </p:extLst>
          </p:nvPr>
        </p:nvGraphicFramePr>
        <p:xfrm>
          <a:off x="1155700" y="2603500"/>
          <a:ext cx="10188575" cy="3754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Logo Tribunal Superior Eleitoral">
            <a:extLst>
              <a:ext uri="{FF2B5EF4-FFF2-40B4-BE49-F238E27FC236}">
                <a16:creationId xmlns:a16="http://schemas.microsoft.com/office/drawing/2014/main" id="{498935F3-7023-6F41-8AE5-2ACF35B4032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83917" y="3429000"/>
            <a:ext cx="2226224" cy="871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7415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41</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433391" y="808383"/>
            <a:ext cx="6170029" cy="5702775"/>
          </a:xfrm>
        </p:spPr>
        <p:txBody>
          <a:bodyPr>
            <a:normAutofit/>
          </a:bodyPr>
          <a:lstStyle/>
          <a:p>
            <a:r>
              <a:rPr lang="es-BR" dirty="0"/>
              <a:t>as ações eleitorais não tutelam, unicamente, direitos individuais dos envolvidos no processo eleitoral, mas, também</a:t>
            </a:r>
            <a:r>
              <a:rPr lang="es-BR" b="1" dirty="0"/>
              <a:t>, direitos difusos</a:t>
            </a:r>
          </a:p>
          <a:p>
            <a:r>
              <a:rPr lang="es-MX" dirty="0"/>
              <a:t>aplicação do art. 9º da Lei da Ação Popular de forma subsidiária às ações eleitorais</a:t>
            </a:r>
          </a:p>
          <a:p>
            <a:pPr lvl="1"/>
            <a:r>
              <a:rPr lang="pt-BR" i="1" dirty="0"/>
              <a:t>Art. 9º Se o autor desistir da ação ou der motivo à absolvição da instância, serão publicados editais nos prazos e condições previstos no art. 7º, inciso II, ficando assegurado a qualquer cidadão, bem como ao representante do Ministério Público, dentro do prazo de 90 (noventa) dias da última publicação feita, promover o prosseguimento da ação.</a:t>
            </a:r>
            <a:endParaRPr lang="es-MX"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571750"/>
            <a:ext cx="3649717" cy="3600450"/>
          </a:xfrm>
        </p:spPr>
        <p:txBody>
          <a:bodyPr>
            <a:normAutofit lnSpcReduction="10000"/>
          </a:bodyPr>
          <a:lstStyle/>
          <a:p>
            <a:r>
              <a:rPr lang="es-MX" sz="1800" dirty="0"/>
              <a:t>Nas ações eleitorais sancionatórias, na Ação de Impugnação de Registro de Candidatura e no Recurso Contra Expedição de Diploma, quando movidos por candidatos, partidos políticos ou coligações</a:t>
            </a:r>
            <a:r>
              <a:rPr lang="es-MX" sz="1800" b="1" dirty="0"/>
              <a:t>, a homologação de desistência da ação deve ser precedida da intimação do Ministério Público, para que, querendo, promova o seu prosseguimento.</a:t>
            </a:r>
            <a:endParaRPr lang="es-BR" sz="1800" b="1" dirty="0"/>
          </a:p>
        </p:txBody>
      </p:sp>
    </p:spTree>
    <p:extLst>
      <p:ext uri="{BB962C8B-B14F-4D97-AF65-F5344CB8AC3E}">
        <p14:creationId xmlns:p14="http://schemas.microsoft.com/office/powerpoint/2010/main" val="423278258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00A84-975C-9243-8A6F-C914254C52EC}"/>
              </a:ext>
            </a:extLst>
          </p:cNvPr>
          <p:cNvSpPr>
            <a:spLocks noGrp="1"/>
          </p:cNvSpPr>
          <p:nvPr>
            <p:ph type="title"/>
          </p:nvPr>
        </p:nvSpPr>
        <p:spPr/>
        <p:txBody>
          <a:bodyPr/>
          <a:lstStyle/>
          <a:p>
            <a:r>
              <a:rPr lang="pt-BR" dirty="0"/>
              <a:t>CRIMES ELEITORAIS</a:t>
            </a:r>
            <a:r>
              <a:rPr lang="es-BR" dirty="0"/>
              <a:t> </a:t>
            </a:r>
          </a:p>
        </p:txBody>
      </p:sp>
    </p:spTree>
    <p:extLst>
      <p:ext uri="{BB962C8B-B14F-4D97-AF65-F5344CB8AC3E}">
        <p14:creationId xmlns:p14="http://schemas.microsoft.com/office/powerpoint/2010/main" val="145471802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47</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Os institutos </a:t>
            </a:r>
            <a:r>
              <a:rPr lang="pt-BR" dirty="0" err="1"/>
              <a:t>despenalizadores</a:t>
            </a:r>
            <a:r>
              <a:rPr lang="pt-BR" dirty="0"/>
              <a:t> devem ser aplicados aos procedimentos penais eleitorais, nos termos da Resolução TSE nº 21.294/02, Acórdão TSE nº 60, de 18/09/2003, e da Resolução CNJ nº 288/2019, ainda que o Código Eleitoral não contenha previsão expressa nesse sentido</a:t>
            </a:r>
          </a:p>
          <a:p>
            <a:r>
              <a:rPr lang="pt-BR" dirty="0"/>
              <a:t>Cabimento do </a:t>
            </a:r>
            <a:r>
              <a:rPr lang="es-BR" dirty="0"/>
              <a:t>Acordo de Não Persecução Penal - Art. 28-A do Código de Processo Penal (Pacote anticrime)</a:t>
            </a:r>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895600"/>
            <a:ext cx="3702727" cy="3518452"/>
          </a:xfrm>
        </p:spPr>
        <p:txBody>
          <a:bodyPr>
            <a:normAutofit fontScale="92500" lnSpcReduction="20000"/>
          </a:bodyPr>
          <a:lstStyle/>
          <a:p>
            <a:r>
              <a:rPr lang="es-MX" sz="1800" dirty="0"/>
              <a:t>Os institutos despenalizadores (transação penal, suspensão condicional do processo e acordo de não persecução penal) aplicam-se ao processo penal eleitoral, desde que preenchidos os requisitos legais. A pena privativa de liberdade deve ser considerada medida extrema que se aplica somente nos casos expressos em lei e quando não for cabível nenhuma das alternativas penais previstas no ordenamento jurídico pátrio </a:t>
            </a:r>
          </a:p>
          <a:p>
            <a:endParaRPr lang="es-MX" sz="1800" dirty="0"/>
          </a:p>
          <a:p>
            <a:endParaRPr lang="es-BR" sz="1800" dirty="0"/>
          </a:p>
        </p:txBody>
      </p:sp>
    </p:spTree>
    <p:extLst>
      <p:ext uri="{BB962C8B-B14F-4D97-AF65-F5344CB8AC3E}">
        <p14:creationId xmlns:p14="http://schemas.microsoft.com/office/powerpoint/2010/main" val="32799173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48</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Até o pleito de 2016 era vedado o </a:t>
            </a:r>
            <a:r>
              <a:rPr lang="pt-BR" dirty="0" err="1"/>
              <a:t>impulsionamento</a:t>
            </a:r>
            <a:r>
              <a:rPr lang="pt-BR" dirty="0"/>
              <a:t> de publicações em redes sociais (Resolução TSE nº 23.457/2015). </a:t>
            </a:r>
          </a:p>
          <a:p>
            <a:r>
              <a:rPr lang="pt-BR" dirty="0"/>
              <a:t>Somente em 2017, com a publicação da Lei nº 13.488 (minirreforma eleitoral), passou-se a permitir o </a:t>
            </a:r>
            <a:r>
              <a:rPr lang="pt-BR" dirty="0" err="1"/>
              <a:t>impulsionamento</a:t>
            </a:r>
            <a:endParaRPr lang="pt-BR" dirty="0"/>
          </a:p>
          <a:p>
            <a:r>
              <a:rPr lang="pt-BR" dirty="0"/>
              <a:t>Lei 9504 - art. 39, §5º - IV – Constituem crimes (...): a publicação de novos conteúdos ou o </a:t>
            </a:r>
            <a:r>
              <a:rPr lang="pt-BR" dirty="0" err="1"/>
              <a:t>impulsionamento</a:t>
            </a:r>
            <a:r>
              <a:rPr lang="pt-BR" dirty="0"/>
              <a:t> de conteúdos nas aplicações de internet de que trata o art. 57-B desta Lei, </a:t>
            </a:r>
            <a:r>
              <a:rPr lang="pt-BR" u="sng" dirty="0"/>
              <a:t>podendo ser mantidos em funcionamento as aplicações e os conteúdos publicados anteriormente</a:t>
            </a:r>
            <a:r>
              <a:rPr lang="pt-BR" dirty="0"/>
              <a:t>. </a:t>
            </a:r>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36569" y="2895600"/>
            <a:ext cx="3735443" cy="3813727"/>
          </a:xfrm>
        </p:spPr>
        <p:txBody>
          <a:bodyPr>
            <a:normAutofit/>
          </a:bodyPr>
          <a:lstStyle/>
          <a:p>
            <a:r>
              <a:rPr lang="es-MX" sz="2000" dirty="0"/>
              <a:t>A manutenção, no dia das eleições, de conteúdo criado em momento pretérito não constitui o crime eleitoral previsto no art. 39. §5o da Lei 9.504/97, vedado impulsionamento que alcance aquela data ou a veiculação de novos conteúdos nesse mesmo dia</a:t>
            </a:r>
            <a:endParaRPr lang="es-BR" sz="2000" dirty="0"/>
          </a:p>
        </p:txBody>
      </p:sp>
    </p:spTree>
    <p:extLst>
      <p:ext uri="{BB962C8B-B14F-4D97-AF65-F5344CB8AC3E}">
        <p14:creationId xmlns:p14="http://schemas.microsoft.com/office/powerpoint/2010/main" val="318653223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49</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663165" y="1447799"/>
            <a:ext cx="5822275" cy="5063359"/>
          </a:xfrm>
        </p:spPr>
        <p:txBody>
          <a:bodyPr>
            <a:normAutofit lnSpcReduction="10000"/>
          </a:bodyPr>
          <a:lstStyle/>
          <a:p>
            <a:r>
              <a:rPr lang="pt-BR" dirty="0"/>
              <a:t>O CE prevê que o primeiro ato instrutório após a denúncia é o interrogatório (art. 359)</a:t>
            </a:r>
          </a:p>
          <a:p>
            <a:endParaRPr lang="pt-BR" dirty="0"/>
          </a:p>
          <a:p>
            <a:r>
              <a:rPr lang="pt-BR" dirty="0"/>
              <a:t>Lei 11.719 - Adequação à CF do CPP - estabeleceu que o interrogatório é o último ato de instrução</a:t>
            </a:r>
          </a:p>
          <a:p>
            <a:endParaRPr lang="pt-BR" dirty="0"/>
          </a:p>
          <a:p>
            <a:r>
              <a:rPr lang="pt-BR" dirty="0"/>
              <a:t>STF decidiu que, na instrução de crimes eleitorais, deve ser observado o rito mais benéfico ao réu</a:t>
            </a:r>
          </a:p>
          <a:p>
            <a:endParaRPr lang="pt-BR" dirty="0"/>
          </a:p>
          <a:p>
            <a:r>
              <a:rPr lang="pt-BR" dirty="0"/>
              <a:t>A 3ª seção do STJ - inversão da ordem do interrogatório - prevista no artigo 400 do CPP - é relativa, sujeita à preclusão e demanda a demonstração do prejuízo sofrido pelo réu. (</a:t>
            </a:r>
            <a:r>
              <a:rPr lang="pt-BR" dirty="0" err="1"/>
              <a:t>jun</a:t>
            </a:r>
            <a:r>
              <a:rPr lang="pt-BR" dirty="0"/>
              <a:t>/2021)</a:t>
            </a:r>
          </a:p>
          <a:p>
            <a:endParaRPr lang="pt-BR"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3" y="2728913"/>
            <a:ext cx="3221092" cy="3586162"/>
          </a:xfrm>
        </p:spPr>
        <p:txBody>
          <a:bodyPr>
            <a:normAutofit lnSpcReduction="10000"/>
          </a:bodyPr>
          <a:lstStyle/>
          <a:p>
            <a:r>
              <a:rPr lang="es-MX" sz="2000" dirty="0"/>
              <a:t>Por ser mais benéfica ao réu, </a:t>
            </a:r>
            <a:r>
              <a:rPr lang="es-MX" sz="2000" b="1" dirty="0"/>
              <a:t>aplica-se aos acusados da prática de crime eleitoral a ordem da instrução probatória descrita no Código de Processo Penal </a:t>
            </a:r>
            <a:r>
              <a:rPr lang="es-MX" sz="2000" dirty="0"/>
              <a:t>em detrimento a ordem descrita no Código Eleitoral. (arts. 396 e 396-A, CPP e art. 359 e seguintes do CE).</a:t>
            </a:r>
            <a:endParaRPr lang="es-BR" sz="2000" dirty="0"/>
          </a:p>
        </p:txBody>
      </p:sp>
    </p:spTree>
    <p:extLst>
      <p:ext uri="{BB962C8B-B14F-4D97-AF65-F5344CB8AC3E}">
        <p14:creationId xmlns:p14="http://schemas.microsoft.com/office/powerpoint/2010/main" val="5131357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55</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endParaRPr lang="pt-BR" dirty="0"/>
          </a:p>
          <a:p>
            <a:endParaRPr lang="pt-BR" dirty="0"/>
          </a:p>
          <a:p>
            <a:r>
              <a:rPr lang="pt-BR" dirty="0"/>
              <a:t>Posição majoritária da doutrina - crime impossível </a:t>
            </a:r>
          </a:p>
          <a:p>
            <a:r>
              <a:rPr lang="pt-BR" dirty="0"/>
              <a:t>TSE, RHC 060057063/PI, Rel. Min. Edson </a:t>
            </a:r>
            <a:r>
              <a:rPr lang="pt-BR" dirty="0" err="1"/>
              <a:t>Fachin</a:t>
            </a:r>
            <a:r>
              <a:rPr lang="pt-BR" dirty="0"/>
              <a:t>, julgamento em 21/05/2020,</a:t>
            </a:r>
          </a:p>
          <a:p>
            <a:endParaRPr lang="pt-BR"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895599"/>
            <a:ext cx="3583457" cy="3863009"/>
          </a:xfrm>
        </p:spPr>
        <p:txBody>
          <a:bodyPr>
            <a:normAutofit/>
          </a:bodyPr>
          <a:lstStyle/>
          <a:p>
            <a:r>
              <a:rPr lang="es-MX" sz="1800" dirty="0"/>
              <a:t>O tipo previsto no art. 299 do Código Eleitoral (corrupção eleitoral) somente se consuma quando o eleitor envolvido não está com direitos políticos suspensos</a:t>
            </a:r>
          </a:p>
        </p:txBody>
      </p:sp>
    </p:spTree>
    <p:extLst>
      <p:ext uri="{BB962C8B-B14F-4D97-AF65-F5344CB8AC3E}">
        <p14:creationId xmlns:p14="http://schemas.microsoft.com/office/powerpoint/2010/main" val="37458145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59</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 Gera o sobrestamento da persecução penal</a:t>
            </a:r>
          </a:p>
          <a:p>
            <a:r>
              <a:rPr lang="es-BR" dirty="0"/>
              <a:t>A celebração e o cumprimento do acordo de não persecução penal não constarão de certidão de antecedentes criminais, exceto para os fins previstos </a:t>
            </a:r>
            <a:r>
              <a:rPr lang="pt-BR" dirty="0"/>
              <a:t>verificação de obtenção do benefício nos últimos 5 anos</a:t>
            </a:r>
            <a:endParaRPr lang="es-BR" dirty="0"/>
          </a:p>
          <a:p>
            <a:endParaRPr lang="pt-BR"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895600"/>
            <a:ext cx="3702727" cy="3518452"/>
          </a:xfrm>
        </p:spPr>
        <p:txBody>
          <a:bodyPr>
            <a:normAutofit/>
          </a:bodyPr>
          <a:lstStyle/>
          <a:p>
            <a:r>
              <a:rPr lang="es-MX" sz="1800" dirty="0"/>
              <a:t>O Acordo de Não Persecução Penal não configura título condenatório e, portanto, não gera a inelegibilidade do art. 1º, I, alínea “e” </a:t>
            </a:r>
            <a:endParaRPr lang="es-BR" sz="1800" dirty="0"/>
          </a:p>
        </p:txBody>
      </p:sp>
    </p:spTree>
    <p:extLst>
      <p:ext uri="{BB962C8B-B14F-4D97-AF65-F5344CB8AC3E}">
        <p14:creationId xmlns:p14="http://schemas.microsoft.com/office/powerpoint/2010/main" val="61378055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00A84-975C-9243-8A6F-C914254C52EC}"/>
              </a:ext>
            </a:extLst>
          </p:cNvPr>
          <p:cNvSpPr>
            <a:spLocks noGrp="1"/>
          </p:cNvSpPr>
          <p:nvPr>
            <p:ph type="title"/>
          </p:nvPr>
        </p:nvSpPr>
        <p:spPr/>
        <p:txBody>
          <a:bodyPr/>
          <a:lstStyle/>
          <a:p>
            <a:r>
              <a:rPr lang="pt-BR" dirty="0"/>
              <a:t>PARTICIPAÇÃO POLÍTICA DE MULHERES E MINORIAS</a:t>
            </a:r>
            <a:r>
              <a:rPr lang="es-BR" dirty="0"/>
              <a:t> </a:t>
            </a:r>
          </a:p>
        </p:txBody>
      </p:sp>
    </p:spTree>
    <p:extLst>
      <p:ext uri="{BB962C8B-B14F-4D97-AF65-F5344CB8AC3E}">
        <p14:creationId xmlns:p14="http://schemas.microsoft.com/office/powerpoint/2010/main" val="7765093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60</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a:bodyPr>
          <a:lstStyle/>
          <a:p>
            <a:r>
              <a:rPr lang="pt-BR" dirty="0"/>
              <a:t>INDÍCIOS DE FRAUDE:</a:t>
            </a:r>
          </a:p>
          <a:p>
            <a:pPr lvl="1"/>
            <a:r>
              <a:rPr lang="pt-BR" dirty="0"/>
              <a:t>número significativo de desistências ou votação pífia de candidatas mulheres</a:t>
            </a:r>
          </a:p>
          <a:p>
            <a:pPr lvl="1"/>
            <a:r>
              <a:rPr lang="pt-BR" dirty="0"/>
              <a:t>candidatas familiares de candidatos e de dirigentes partidários; </a:t>
            </a:r>
          </a:p>
          <a:p>
            <a:pPr lvl="1"/>
            <a:r>
              <a:rPr lang="pt-BR" dirty="0"/>
              <a:t>prestações de contas padronizadas; </a:t>
            </a:r>
          </a:p>
          <a:p>
            <a:pPr lvl="1"/>
            <a:r>
              <a:rPr lang="pt-BR" dirty="0"/>
              <a:t>realização, por mulheres candidatas, de campanhas para candidaturas alheias </a:t>
            </a:r>
          </a:p>
          <a:p>
            <a:pPr lvl="1"/>
            <a:endParaRPr lang="pt-BR" dirty="0"/>
          </a:p>
          <a:p>
            <a:pPr marL="457200" lvl="1" indent="0">
              <a:buNone/>
            </a:pPr>
            <a:r>
              <a:rPr lang="pt-BR" dirty="0"/>
              <a:t>*Ausência de prova de atos de campanha eleitoral</a:t>
            </a:r>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895600"/>
            <a:ext cx="3702727" cy="3518452"/>
          </a:xfrm>
        </p:spPr>
        <p:txBody>
          <a:bodyPr>
            <a:normAutofit fontScale="92500" lnSpcReduction="20000"/>
          </a:bodyPr>
          <a:lstStyle/>
          <a:p>
            <a:r>
              <a:rPr lang="es-MX" sz="1800" dirty="0"/>
              <a:t>A fraude à cota de gênero deve ser apurada mediante AIJE ou AIME, devendo ser aferida pela análise conjunta dos seguintes indícios relevantes, entre outros: número significativo de desistências ou votação pífia de candidatas mulheres, especialmente de candidatas familiares de candidatos e de dirigentes partidários; prestações de contas padronizadas; e realização, por mulheres candidatas, de campanhas para candidaturas alheias (art. 10, §3º, da Lei das Eleições).</a:t>
            </a:r>
            <a:endParaRPr lang="es-BR" sz="1800" dirty="0"/>
          </a:p>
        </p:txBody>
      </p:sp>
    </p:spTree>
    <p:extLst>
      <p:ext uri="{BB962C8B-B14F-4D97-AF65-F5344CB8AC3E}">
        <p14:creationId xmlns:p14="http://schemas.microsoft.com/office/powerpoint/2010/main" val="42713736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00A84-975C-9243-8A6F-C914254C52EC}"/>
              </a:ext>
            </a:extLst>
          </p:cNvPr>
          <p:cNvSpPr>
            <a:spLocks noGrp="1"/>
          </p:cNvSpPr>
          <p:nvPr>
            <p:ph type="title"/>
          </p:nvPr>
        </p:nvSpPr>
        <p:spPr/>
        <p:txBody>
          <a:bodyPr/>
          <a:lstStyle/>
          <a:p>
            <a:r>
              <a:rPr lang="pt-BR" dirty="0"/>
              <a:t>PARTIDOS POLÍTICOS E SISTEMAS ELEITORAIS</a:t>
            </a:r>
            <a:r>
              <a:rPr lang="es-BR" dirty="0"/>
              <a:t> </a:t>
            </a:r>
          </a:p>
        </p:txBody>
      </p:sp>
    </p:spTree>
    <p:extLst>
      <p:ext uri="{BB962C8B-B14F-4D97-AF65-F5344CB8AC3E}">
        <p14:creationId xmlns:p14="http://schemas.microsoft.com/office/powerpoint/2010/main" val="11705009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B5E15A1-3773-5545-85B0-48753D8FD9BE}"/>
              </a:ext>
            </a:extLst>
          </p:cNvPr>
          <p:cNvSpPr>
            <a:spLocks noGrp="1"/>
          </p:cNvSpPr>
          <p:nvPr>
            <p:ph type="title"/>
          </p:nvPr>
        </p:nvSpPr>
        <p:spPr>
          <a:xfrm>
            <a:off x="1154954" y="2383919"/>
            <a:ext cx="5563898" cy="1822514"/>
          </a:xfrm>
        </p:spPr>
        <p:txBody>
          <a:bodyPr/>
          <a:lstStyle/>
          <a:p>
            <a:r>
              <a:rPr lang="es-BR" sz="6000" dirty="0"/>
              <a:t>ENUNCIADOS DO TSE</a:t>
            </a:r>
            <a:endParaRPr lang="es-BR" dirty="0"/>
          </a:p>
        </p:txBody>
      </p:sp>
      <p:sp>
        <p:nvSpPr>
          <p:cNvPr id="5" name="Marcador de texto 4">
            <a:extLst>
              <a:ext uri="{FF2B5EF4-FFF2-40B4-BE49-F238E27FC236}">
                <a16:creationId xmlns:a16="http://schemas.microsoft.com/office/drawing/2014/main" id="{5A541216-1E91-2D45-AE90-972C78BF1391}"/>
              </a:ext>
            </a:extLst>
          </p:cNvPr>
          <p:cNvSpPr>
            <a:spLocks noGrp="1"/>
          </p:cNvSpPr>
          <p:nvPr>
            <p:ph type="body" idx="1"/>
          </p:nvPr>
        </p:nvSpPr>
        <p:spPr/>
        <p:txBody>
          <a:bodyPr/>
          <a:lstStyle/>
          <a:p>
            <a:endParaRPr lang="es-BR"/>
          </a:p>
        </p:txBody>
      </p:sp>
    </p:spTree>
    <p:extLst>
      <p:ext uri="{BB962C8B-B14F-4D97-AF65-F5344CB8AC3E}">
        <p14:creationId xmlns:p14="http://schemas.microsoft.com/office/powerpoint/2010/main" val="16231343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A87B22A-AE15-B24F-8628-70FB4D47DA20}"/>
              </a:ext>
            </a:extLst>
          </p:cNvPr>
          <p:cNvSpPr>
            <a:spLocks noGrp="1"/>
          </p:cNvSpPr>
          <p:nvPr>
            <p:ph type="title"/>
          </p:nvPr>
        </p:nvSpPr>
        <p:spPr/>
        <p:txBody>
          <a:bodyPr anchor="ctr"/>
          <a:lstStyle/>
          <a:p>
            <a:r>
              <a:rPr lang="es-BR" dirty="0"/>
              <a:t>ENUNCIADO </a:t>
            </a:r>
            <a:r>
              <a:rPr lang="es-BR" b="1" dirty="0">
                <a:solidFill>
                  <a:srgbClr val="92D050"/>
                </a:solidFill>
              </a:rPr>
              <a:t>63</a:t>
            </a:r>
            <a:endParaRPr lang="es-BR" dirty="0">
              <a:solidFill>
                <a:srgbClr val="92D050"/>
              </a:solidFill>
            </a:endParaRPr>
          </a:p>
        </p:txBody>
      </p:sp>
      <p:sp>
        <p:nvSpPr>
          <p:cNvPr id="5" name="Marcador de contenido 4">
            <a:extLst>
              <a:ext uri="{FF2B5EF4-FFF2-40B4-BE49-F238E27FC236}">
                <a16:creationId xmlns:a16="http://schemas.microsoft.com/office/drawing/2014/main" id="{8BBE21B6-53A1-A14A-9F8D-A22EE283643F}"/>
              </a:ext>
            </a:extLst>
          </p:cNvPr>
          <p:cNvSpPr>
            <a:spLocks noGrp="1"/>
          </p:cNvSpPr>
          <p:nvPr>
            <p:ph idx="1"/>
          </p:nvPr>
        </p:nvSpPr>
        <p:spPr>
          <a:xfrm>
            <a:off x="5781145" y="1447799"/>
            <a:ext cx="5822275" cy="5063359"/>
          </a:xfrm>
        </p:spPr>
        <p:txBody>
          <a:bodyPr>
            <a:normAutofit fontScale="85000" lnSpcReduction="10000"/>
          </a:bodyPr>
          <a:lstStyle/>
          <a:p>
            <a:r>
              <a:rPr lang="pt-BR" dirty="0"/>
              <a:t>a Justiça Eleitoral validou uma série de registros de candidaturas que se apresentam como coletivas nos últimos três pleitos (o registro é feito em nome de um candidato)</a:t>
            </a:r>
          </a:p>
          <a:p>
            <a:r>
              <a:rPr lang="pt-BR" dirty="0"/>
              <a:t>primazia da autonomia partidária</a:t>
            </a:r>
          </a:p>
          <a:p>
            <a:pPr lvl="1"/>
            <a:r>
              <a:rPr lang="es-BR" dirty="0"/>
              <a:t>autonomia para definir sua estrutura interna, organização e funcionamento (art. 3º Lei 9096/95), bem como as normas para a escolha e substituição dos candidatos deve ser estabelecida no estatuto do partido (art. 7º Lei 9.504/97), </a:t>
            </a:r>
          </a:p>
          <a:p>
            <a:pPr lvl="1"/>
            <a:r>
              <a:rPr lang="es-BR" dirty="0"/>
              <a:t>deverá competir a ele a responsabilidade por regulamentar as candidaturas coletivas</a:t>
            </a:r>
          </a:p>
          <a:p>
            <a:r>
              <a:rPr lang="es-BR" dirty="0"/>
              <a:t>Resolução 23.609 – art. 25,§2º e 3º</a:t>
            </a:r>
          </a:p>
          <a:p>
            <a:pPr lvl="1"/>
            <a:r>
              <a:rPr lang="es-MX" dirty="0"/>
              <a:t>No caso de candidaturas promovidas coletivamente, a candidata ou o candidato poderá, na composição de seu nome para a urna, apor ao nome pelo qual se identifica individualmente a designação do grupo ou coletivo social que apoia sua candidatura, respeitado o limite máximo de caracteres</a:t>
            </a:r>
          </a:p>
          <a:p>
            <a:pPr lvl="1"/>
            <a:r>
              <a:rPr lang="es-MX" dirty="0"/>
              <a:t>É vedado o registro de nome de urna contendo apenas a designação do respectivo grupo ou coletivo social</a:t>
            </a:r>
            <a:endParaRPr lang="es-BR" dirty="0"/>
          </a:p>
          <a:p>
            <a:pPr lvl="1"/>
            <a:endParaRPr lang="pt-BR" dirty="0"/>
          </a:p>
          <a:p>
            <a:endParaRPr lang="es-BR" sz="900" b="1" i="1" dirty="0"/>
          </a:p>
        </p:txBody>
      </p:sp>
      <p:sp>
        <p:nvSpPr>
          <p:cNvPr id="6" name="Marcador de texto 5">
            <a:extLst>
              <a:ext uri="{FF2B5EF4-FFF2-40B4-BE49-F238E27FC236}">
                <a16:creationId xmlns:a16="http://schemas.microsoft.com/office/drawing/2014/main" id="{A2AF0EE4-0BBB-A04D-89E6-48B2207D7D43}"/>
              </a:ext>
            </a:extLst>
          </p:cNvPr>
          <p:cNvSpPr>
            <a:spLocks noGrp="1"/>
          </p:cNvSpPr>
          <p:nvPr>
            <p:ph type="body" sz="half" idx="2"/>
          </p:nvPr>
        </p:nvSpPr>
        <p:spPr>
          <a:xfrm>
            <a:off x="922282" y="2895600"/>
            <a:ext cx="3702727" cy="3518452"/>
          </a:xfrm>
        </p:spPr>
        <p:txBody>
          <a:bodyPr>
            <a:normAutofit/>
          </a:bodyPr>
          <a:lstStyle/>
          <a:p>
            <a:r>
              <a:rPr lang="es-MX" sz="1800" dirty="0"/>
              <a:t>Ainda que inexista previsão legislativa específica, são candidaturas coletivas aquelas compostas por dois ou mais membros, de acordo com as regras estabelecidas nos respectivos estatutos partidários. Todavia, apenas um dos integrantes será registrado como candidato para todos os fins legais</a:t>
            </a:r>
            <a:endParaRPr lang="es-BR" sz="1800" dirty="0"/>
          </a:p>
        </p:txBody>
      </p:sp>
    </p:spTree>
    <p:extLst>
      <p:ext uri="{BB962C8B-B14F-4D97-AF65-F5344CB8AC3E}">
        <p14:creationId xmlns:p14="http://schemas.microsoft.com/office/powerpoint/2010/main" val="113796506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ctrTitle"/>
          </p:nvPr>
        </p:nvSpPr>
        <p:spPr>
          <a:xfrm>
            <a:off x="1173616" y="1707847"/>
            <a:ext cx="8825658" cy="2677648"/>
          </a:xfrm>
        </p:spPr>
        <p:txBody>
          <a:bodyPr/>
          <a:lstStyle/>
          <a:p>
            <a:pPr algn="ctr"/>
            <a:r>
              <a:rPr lang="es-BR" sz="6000" dirty="0"/>
              <a:t>JURISPRUDÊNCIA SELECIONADA</a:t>
            </a:r>
          </a:p>
        </p:txBody>
      </p:sp>
    </p:spTree>
    <p:extLst>
      <p:ext uri="{BB962C8B-B14F-4D97-AF65-F5344CB8AC3E}">
        <p14:creationId xmlns:p14="http://schemas.microsoft.com/office/powerpoint/2010/main" val="370901853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title"/>
          </p:nvPr>
        </p:nvSpPr>
        <p:spPr/>
        <p:txBody>
          <a:bodyPr/>
          <a:lstStyle/>
          <a:p>
            <a:pPr algn="ctr"/>
            <a:r>
              <a:rPr lang="es-BR" sz="6000" dirty="0"/>
              <a:t>Desinformação Eleitoral</a:t>
            </a:r>
          </a:p>
        </p:txBody>
      </p:sp>
      <p:sp>
        <p:nvSpPr>
          <p:cNvPr id="3" name="Marcador de texto 2">
            <a:extLst>
              <a:ext uri="{FF2B5EF4-FFF2-40B4-BE49-F238E27FC236}">
                <a16:creationId xmlns:a16="http://schemas.microsoft.com/office/drawing/2014/main" id="{638CF863-E0BB-D74C-B4F8-9B730AF64AEC}"/>
              </a:ext>
            </a:extLst>
          </p:cNvPr>
          <p:cNvSpPr>
            <a:spLocks noGrp="1"/>
          </p:cNvSpPr>
          <p:nvPr>
            <p:ph type="body" idx="1"/>
          </p:nvPr>
        </p:nvSpPr>
        <p:spPr/>
        <p:txBody>
          <a:bodyPr/>
          <a:lstStyle/>
          <a:p>
            <a:endParaRPr lang="es-BR"/>
          </a:p>
        </p:txBody>
      </p:sp>
    </p:spTree>
    <p:extLst>
      <p:ext uri="{BB962C8B-B14F-4D97-AF65-F5344CB8AC3E}">
        <p14:creationId xmlns:p14="http://schemas.microsoft.com/office/powerpoint/2010/main" val="26212220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EE6E81-A375-A146-9768-765A902413AF}"/>
              </a:ext>
            </a:extLst>
          </p:cNvPr>
          <p:cNvSpPr>
            <a:spLocks noGrp="1"/>
          </p:cNvSpPr>
          <p:nvPr>
            <p:ph type="title"/>
          </p:nvPr>
        </p:nvSpPr>
        <p:spPr/>
        <p:txBody>
          <a:bodyPr/>
          <a:lstStyle/>
          <a:p>
            <a:r>
              <a:rPr lang="es-BR" dirty="0"/>
              <a:t>Desinformação / Fake news</a:t>
            </a:r>
          </a:p>
        </p:txBody>
      </p:sp>
      <p:sp>
        <p:nvSpPr>
          <p:cNvPr id="3" name="Marcador de contenido 2">
            <a:extLst>
              <a:ext uri="{FF2B5EF4-FFF2-40B4-BE49-F238E27FC236}">
                <a16:creationId xmlns:a16="http://schemas.microsoft.com/office/drawing/2014/main" id="{F1055512-D2F6-3E44-9F1F-1DC6BBF18966}"/>
              </a:ext>
            </a:extLst>
          </p:cNvPr>
          <p:cNvSpPr>
            <a:spLocks noGrp="1"/>
          </p:cNvSpPr>
          <p:nvPr>
            <p:ph idx="1"/>
          </p:nvPr>
        </p:nvSpPr>
        <p:spPr/>
        <p:txBody>
          <a:bodyPr/>
          <a:lstStyle/>
          <a:p>
            <a:r>
              <a:rPr lang="es-BR" dirty="0"/>
              <a:t>Terminologia – Fake news x desinformação</a:t>
            </a:r>
          </a:p>
          <a:p>
            <a:pPr lvl="1"/>
            <a:r>
              <a:rPr lang="es-BR" dirty="0"/>
              <a:t>Claire Wardle and Hossein Derakhshan </a:t>
            </a:r>
          </a:p>
          <a:p>
            <a:pPr lvl="1"/>
            <a:endParaRPr lang="es-BR" dirty="0"/>
          </a:p>
        </p:txBody>
      </p:sp>
      <p:pic>
        <p:nvPicPr>
          <p:cNvPr id="4" name="Imagen 3">
            <a:extLst>
              <a:ext uri="{FF2B5EF4-FFF2-40B4-BE49-F238E27FC236}">
                <a16:creationId xmlns:a16="http://schemas.microsoft.com/office/drawing/2014/main" id="{D97833DF-0C3C-9A40-809B-72B27AF74D2E}"/>
              </a:ext>
            </a:extLst>
          </p:cNvPr>
          <p:cNvPicPr>
            <a:picLocks noChangeAspect="1"/>
          </p:cNvPicPr>
          <p:nvPr/>
        </p:nvPicPr>
        <p:blipFill>
          <a:blip r:embed="rId2"/>
          <a:stretch>
            <a:fillRect/>
          </a:stretch>
        </p:blipFill>
        <p:spPr>
          <a:xfrm>
            <a:off x="1873224" y="3517641"/>
            <a:ext cx="4621621" cy="3038410"/>
          </a:xfrm>
          <a:prstGeom prst="rect">
            <a:avLst/>
          </a:prstGeom>
        </p:spPr>
      </p:pic>
      <p:sp>
        <p:nvSpPr>
          <p:cNvPr id="5" name="CuadroTexto 4">
            <a:extLst>
              <a:ext uri="{FF2B5EF4-FFF2-40B4-BE49-F238E27FC236}">
                <a16:creationId xmlns:a16="http://schemas.microsoft.com/office/drawing/2014/main" id="{43FCA873-B4DF-9445-A010-626DE9F82A84}"/>
              </a:ext>
            </a:extLst>
          </p:cNvPr>
          <p:cNvSpPr txBox="1"/>
          <p:nvPr/>
        </p:nvSpPr>
        <p:spPr>
          <a:xfrm>
            <a:off x="3291667" y="6673334"/>
            <a:ext cx="4144832" cy="369332"/>
          </a:xfrm>
          <a:prstGeom prst="rect">
            <a:avLst/>
          </a:prstGeom>
          <a:noFill/>
        </p:spPr>
        <p:txBody>
          <a:bodyPr wrap="square" rtlCol="0">
            <a:spAutoFit/>
          </a:bodyPr>
          <a:lstStyle/>
          <a:p>
            <a:r>
              <a:rPr lang="es-BR" sz="600" dirty="0"/>
              <a:t>Fonte: </a:t>
            </a:r>
            <a:r>
              <a:rPr lang="es-MX" sz="600" dirty="0"/>
              <a:t>Pietra Vaz Diógenes da Silva a partir deWardle e Derakhshan</a:t>
            </a:r>
          </a:p>
          <a:p>
            <a:endParaRPr lang="es-MX" sz="600" dirty="0"/>
          </a:p>
          <a:p>
            <a:endParaRPr lang="es-BR" sz="600" dirty="0"/>
          </a:p>
        </p:txBody>
      </p:sp>
    </p:spTree>
    <p:extLst>
      <p:ext uri="{BB962C8B-B14F-4D97-AF65-F5344CB8AC3E}">
        <p14:creationId xmlns:p14="http://schemas.microsoft.com/office/powerpoint/2010/main" val="86991355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4BE646-7BBC-CC4A-9099-6EA12E99E674}"/>
              </a:ext>
            </a:extLst>
          </p:cNvPr>
          <p:cNvSpPr>
            <a:spLocks noGrp="1"/>
          </p:cNvSpPr>
          <p:nvPr>
            <p:ph type="title"/>
          </p:nvPr>
        </p:nvSpPr>
        <p:spPr/>
        <p:txBody>
          <a:bodyPr/>
          <a:lstStyle/>
          <a:p>
            <a:endParaRPr lang="es-BR"/>
          </a:p>
        </p:txBody>
      </p:sp>
      <p:pic>
        <p:nvPicPr>
          <p:cNvPr id="1026" name="Picture 2" descr="Panorama da desinformação | Manual da Credibilidade">
            <a:extLst>
              <a:ext uri="{FF2B5EF4-FFF2-40B4-BE49-F238E27FC236}">
                <a16:creationId xmlns:a16="http://schemas.microsoft.com/office/drawing/2014/main" id="{41AAD507-547A-B046-AB02-1CEB415723C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50983" y="2306044"/>
            <a:ext cx="5719292" cy="4272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1087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B76320-426F-0544-A9F2-54C3FA0736EF}"/>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DE43266C-BC61-BE4D-B83A-A3958F34C17D}"/>
              </a:ext>
            </a:extLst>
          </p:cNvPr>
          <p:cNvSpPr>
            <a:spLocks noGrp="1"/>
          </p:cNvSpPr>
          <p:nvPr>
            <p:ph idx="1"/>
          </p:nvPr>
        </p:nvSpPr>
        <p:spPr/>
        <p:txBody>
          <a:bodyPr/>
          <a:lstStyle/>
          <a:p>
            <a:r>
              <a:rPr lang="pt-BR" dirty="0"/>
              <a:t>Desinformação vicia a tomada de decisões pelo eleitor</a:t>
            </a:r>
            <a:r>
              <a:rPr lang="es-BR" dirty="0"/>
              <a:t> </a:t>
            </a:r>
          </a:p>
          <a:p>
            <a:r>
              <a:rPr lang="es-BR" dirty="0"/>
              <a:t>Ausência de legislação específica</a:t>
            </a:r>
          </a:p>
          <a:p>
            <a:r>
              <a:rPr lang="es-BR" dirty="0"/>
              <a:t>Riscos para as próximas eleições</a:t>
            </a:r>
          </a:p>
          <a:p>
            <a:r>
              <a:rPr lang="es-MX" dirty="0"/>
              <a:t>Q</a:t>
            </a:r>
            <a:r>
              <a:rPr lang="es-BR" dirty="0"/>
              <a:t>uais os efeitos do reconhecimento da desinformação?</a:t>
            </a:r>
          </a:p>
          <a:p>
            <a:r>
              <a:rPr lang="es-BR" dirty="0"/>
              <a:t>Casos paradigmas julgados pelo TSE:</a:t>
            </a:r>
          </a:p>
          <a:p>
            <a:pPr lvl="1"/>
            <a:r>
              <a:rPr lang="pt-BR" b="1" i="1" dirty="0" err="1"/>
              <a:t>Franceschinni</a:t>
            </a:r>
            <a:endParaRPr lang="es-BR" b="1" i="1" dirty="0"/>
          </a:p>
          <a:p>
            <a:pPr lvl="1"/>
            <a:r>
              <a:rPr lang="pt-BR" b="1" i="1" dirty="0"/>
              <a:t>Chapa Bolsonaro/Mourão</a:t>
            </a:r>
            <a:endParaRPr lang="es-BR" b="1" i="1" dirty="0"/>
          </a:p>
          <a:p>
            <a:endParaRPr lang="es-BR" dirty="0"/>
          </a:p>
        </p:txBody>
      </p:sp>
    </p:spTree>
    <p:extLst>
      <p:ext uri="{BB962C8B-B14F-4D97-AF65-F5344CB8AC3E}">
        <p14:creationId xmlns:p14="http://schemas.microsoft.com/office/powerpoint/2010/main" val="20191413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21E6CC-B7E1-8948-BEA4-403141733A98}"/>
              </a:ext>
            </a:extLst>
          </p:cNvPr>
          <p:cNvSpPr>
            <a:spLocks noGrp="1"/>
          </p:cNvSpPr>
          <p:nvPr>
            <p:ph type="title"/>
          </p:nvPr>
        </p:nvSpPr>
        <p:spPr/>
        <p:txBody>
          <a:bodyPr/>
          <a:lstStyle/>
          <a:p>
            <a:endParaRPr lang="es-BR" dirty="0"/>
          </a:p>
        </p:txBody>
      </p:sp>
      <p:sp>
        <p:nvSpPr>
          <p:cNvPr id="3" name="Marcador de contenido 2">
            <a:extLst>
              <a:ext uri="{FF2B5EF4-FFF2-40B4-BE49-F238E27FC236}">
                <a16:creationId xmlns:a16="http://schemas.microsoft.com/office/drawing/2014/main" id="{8B9BF513-CB10-1D47-BA33-294C426EA1CA}"/>
              </a:ext>
            </a:extLst>
          </p:cNvPr>
          <p:cNvSpPr>
            <a:spLocks noGrp="1"/>
          </p:cNvSpPr>
          <p:nvPr>
            <p:ph idx="1"/>
          </p:nvPr>
        </p:nvSpPr>
        <p:spPr>
          <a:xfrm>
            <a:off x="279918" y="2323581"/>
            <a:ext cx="11056776" cy="4599733"/>
          </a:xfrm>
        </p:spPr>
        <p:txBody>
          <a:bodyPr>
            <a:normAutofit fontScale="92500" lnSpcReduction="10000"/>
          </a:bodyPr>
          <a:lstStyle/>
          <a:p>
            <a:r>
              <a:rPr lang="es-BR" b="1" dirty="0"/>
              <a:t>CASO FRANCESCHINNI </a:t>
            </a:r>
            <a:r>
              <a:rPr lang="es-BR" dirty="0"/>
              <a:t>- </a:t>
            </a:r>
            <a:r>
              <a:rPr lang="pt-BR" sz="1400" dirty="0"/>
              <a:t>RECURSO ORDINÁRIO ELEITORAL 0603975-98.2018.6.16.0000 </a:t>
            </a:r>
            <a:endParaRPr lang="pt-BR" dirty="0"/>
          </a:p>
          <a:p>
            <a:pPr marL="0" indent="0">
              <a:buNone/>
            </a:pPr>
            <a:r>
              <a:rPr lang="pt-BR" dirty="0"/>
              <a:t> </a:t>
            </a:r>
            <a:endParaRPr lang="es-BR" sz="1600" dirty="0"/>
          </a:p>
          <a:p>
            <a:pPr marL="400050" lvl="1" indent="0">
              <a:buNone/>
            </a:pPr>
            <a:r>
              <a:rPr lang="pt-BR" i="1" dirty="0"/>
              <a:t>“(a) “já identificamos duas urnas que eu digo ou são fraudadas ou adulteradas. [...], eu </a:t>
            </a:r>
            <a:r>
              <a:rPr lang="pt-BR" i="1" dirty="0" err="1"/>
              <a:t>tô</a:t>
            </a:r>
            <a:r>
              <a:rPr lang="pt-BR" i="1" dirty="0"/>
              <a:t> com toda a documentação aqui da própria Justiça Eleitoral”; </a:t>
            </a:r>
          </a:p>
          <a:p>
            <a:pPr marL="400050" lvl="1" indent="0">
              <a:buNone/>
            </a:pPr>
            <a:r>
              <a:rPr lang="pt-BR" i="1" dirty="0"/>
              <a:t>(</a:t>
            </a:r>
            <a:r>
              <a:rPr lang="pt-BR" i="1" dirty="0" err="1"/>
              <a:t>b</a:t>
            </a:r>
            <a:r>
              <a:rPr lang="pt-BR" i="1" dirty="0"/>
              <a:t>) “nós estamos estourando isso aqui em primeira mão pro Brasil inteiro [...], urnas ou são adulteradas ou fraudadas”; </a:t>
            </a:r>
          </a:p>
          <a:p>
            <a:pPr marL="400050" lvl="1" indent="0">
              <a:buNone/>
            </a:pPr>
            <a:r>
              <a:rPr lang="pt-BR" i="1" dirty="0"/>
              <a:t>(</a:t>
            </a:r>
            <a:r>
              <a:rPr lang="pt-BR" i="1" dirty="0" err="1"/>
              <a:t>c</a:t>
            </a:r>
            <a:r>
              <a:rPr lang="pt-BR" i="1" dirty="0"/>
              <a:t>) “nosso advogado acabou de confirmar [...], identificou duas urnas que eu digo adulteradas”; </a:t>
            </a:r>
          </a:p>
          <a:p>
            <a:pPr marL="400050" lvl="1" indent="0">
              <a:buNone/>
            </a:pPr>
            <a:r>
              <a:rPr lang="pt-BR" i="1" dirty="0"/>
              <a:t>(</a:t>
            </a:r>
            <a:r>
              <a:rPr lang="pt-BR" i="1" dirty="0" err="1"/>
              <a:t>d</a:t>
            </a:r>
            <a:r>
              <a:rPr lang="pt-BR" i="1" dirty="0"/>
              <a:t>) “apreensão feita, duas urnas eletrônicas”; </a:t>
            </a:r>
          </a:p>
          <a:p>
            <a:pPr marL="400050" lvl="1" indent="0">
              <a:buNone/>
            </a:pPr>
            <a:r>
              <a:rPr lang="pt-BR" i="1" dirty="0"/>
              <a:t>(e) “não vamos aceitar que uma empresa da Venezuela, que a tecnologia que a gente não tem acesso, defina a democracia no Brasil”; </a:t>
            </a:r>
          </a:p>
          <a:p>
            <a:pPr marL="400050" lvl="1" indent="0">
              <a:buNone/>
            </a:pPr>
            <a:r>
              <a:rPr lang="pt-BR" i="1" dirty="0"/>
              <a:t>(</a:t>
            </a:r>
            <a:r>
              <a:rPr lang="pt-BR" i="1" dirty="0" err="1"/>
              <a:t>f</a:t>
            </a:r>
            <a:r>
              <a:rPr lang="pt-BR" i="1" dirty="0"/>
              <a:t>) “só aqui e na Venezuela tem a porcaria da urna eletrônica”; </a:t>
            </a:r>
          </a:p>
          <a:p>
            <a:pPr marL="400050" lvl="1" indent="0">
              <a:buNone/>
            </a:pPr>
            <a:r>
              <a:rPr lang="pt-BR" i="1" dirty="0"/>
              <a:t>(</a:t>
            </a:r>
            <a:r>
              <a:rPr lang="pt-BR" i="1" dirty="0" err="1"/>
              <a:t>g</a:t>
            </a:r>
            <a:r>
              <a:rPr lang="pt-BR" i="1" dirty="0"/>
              <a:t>) “daqui a pouco nós vamos acompanhar [a apuração dos resultados], sem paradinha técnica, como aconteceu com a Dilma”; </a:t>
            </a:r>
          </a:p>
          <a:p>
            <a:pPr marL="400050" lvl="1" indent="0">
              <a:buNone/>
            </a:pPr>
            <a:r>
              <a:rPr lang="pt-BR" i="1" dirty="0"/>
              <a:t>(</a:t>
            </a:r>
            <a:r>
              <a:rPr lang="pt-BR" i="1" dirty="0" err="1"/>
              <a:t>h</a:t>
            </a:r>
            <a:r>
              <a:rPr lang="pt-BR" i="1" dirty="0"/>
              <a:t>) “eu uso aqui a minha imunidade parlamentar, que ainda vai até janeiro, independente dessa eleição, pra trazer essa denúncia”.”</a:t>
            </a:r>
            <a:endParaRPr lang="es-BR" sz="2400" i="1" dirty="0"/>
          </a:p>
          <a:p>
            <a:pPr lvl="1"/>
            <a:endParaRPr lang="es-BR" dirty="0"/>
          </a:p>
        </p:txBody>
      </p:sp>
    </p:spTree>
    <p:extLst>
      <p:ext uri="{BB962C8B-B14F-4D97-AF65-F5344CB8AC3E}">
        <p14:creationId xmlns:p14="http://schemas.microsoft.com/office/powerpoint/2010/main" val="414902952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3181B5-2BB5-E248-AB5B-B47EE3F710B3}"/>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231185AE-00AB-E94F-8664-7C0F725AE93A}"/>
              </a:ext>
            </a:extLst>
          </p:cNvPr>
          <p:cNvSpPr>
            <a:spLocks noGrp="1"/>
          </p:cNvSpPr>
          <p:nvPr>
            <p:ph idx="1"/>
          </p:nvPr>
        </p:nvSpPr>
        <p:spPr/>
        <p:txBody>
          <a:bodyPr>
            <a:normAutofit/>
          </a:bodyPr>
          <a:lstStyle/>
          <a:p>
            <a:r>
              <a:rPr lang="pt-BR" dirty="0"/>
              <a:t>O </a:t>
            </a:r>
            <a:r>
              <a:rPr lang="pt-BR" i="1" dirty="0"/>
              <a:t>caput</a:t>
            </a:r>
            <a:r>
              <a:rPr lang="pt-BR" dirty="0"/>
              <a:t> do art. 22 da LC 64/90 fornece um conceito aberto de meios de comunicação social, sem restrições de enquadramento quanto ao formato ou eventual autorização do poder público para o seu funcionamento ou operação</a:t>
            </a:r>
          </a:p>
          <a:p>
            <a:r>
              <a:rPr lang="pt-BR" dirty="0"/>
              <a:t>Restou fixado o entendimento de que a internet e as redes sociais configuram meio de comunicação social apto a atrair a incidência do art. 22 da LC 64/90. </a:t>
            </a:r>
            <a:endParaRPr lang="es-BR" dirty="0"/>
          </a:p>
          <a:p>
            <a:r>
              <a:rPr lang="pt-BR" dirty="0"/>
              <a:t>Desinformação pela internet pode configurar do abuso do poder de autoridade e do uso indevido dos meios de comunicação social, podendo gerar cassação do mandato do investigado e sua inelegibilidade por oito anos</a:t>
            </a:r>
          </a:p>
        </p:txBody>
      </p:sp>
    </p:spTree>
    <p:extLst>
      <p:ext uri="{BB962C8B-B14F-4D97-AF65-F5344CB8AC3E}">
        <p14:creationId xmlns:p14="http://schemas.microsoft.com/office/powerpoint/2010/main" val="39670588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76DF9-1F4F-D44F-AE15-C47216D661D6}"/>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BBD8D6EE-43A4-A74C-89A8-AB120216CBAD}"/>
              </a:ext>
            </a:extLst>
          </p:cNvPr>
          <p:cNvSpPr>
            <a:spLocks noGrp="1"/>
          </p:cNvSpPr>
          <p:nvPr>
            <p:ph idx="1"/>
          </p:nvPr>
        </p:nvSpPr>
        <p:spPr/>
        <p:txBody>
          <a:bodyPr>
            <a:normAutofit fontScale="85000" lnSpcReduction="20000"/>
          </a:bodyPr>
          <a:lstStyle/>
          <a:p>
            <a:r>
              <a:rPr lang="es-BR" b="1" dirty="0"/>
              <a:t>CASO CHAPA BOLSONARO/MOURÃO </a:t>
            </a:r>
            <a:r>
              <a:rPr lang="es-BR" dirty="0"/>
              <a:t>- </a:t>
            </a:r>
            <a:r>
              <a:rPr lang="pt-BR" sz="1200" dirty="0" err="1"/>
              <a:t>AIJEs</a:t>
            </a:r>
            <a:r>
              <a:rPr lang="pt-BR" sz="1200" dirty="0"/>
              <a:t> 0601968-80 e 0601771-28</a:t>
            </a:r>
            <a:endParaRPr lang="es-BR" dirty="0"/>
          </a:p>
          <a:p>
            <a:r>
              <a:rPr lang="pt-BR" b="1" i="1" dirty="0"/>
              <a:t>Objeto</a:t>
            </a:r>
            <a:r>
              <a:rPr lang="pt-BR" i="1" dirty="0"/>
              <a:t>: abuso do poder econômico e no uso indevido dos meios de comunicação social, nos termos do art. 22 da LC 64/90, com supedâneo em disparos em massa de mensagens de </a:t>
            </a:r>
            <a:r>
              <a:rPr lang="pt-BR" i="1" dirty="0" err="1"/>
              <a:t>whatsapp</a:t>
            </a:r>
            <a:r>
              <a:rPr lang="pt-BR" i="1" dirty="0"/>
              <a:t>, durante o período de campanha, em benefício da chapa vencedora das Eleições 2018</a:t>
            </a:r>
            <a:r>
              <a:rPr lang="es-BR" dirty="0"/>
              <a:t> </a:t>
            </a:r>
          </a:p>
          <a:p>
            <a:r>
              <a:rPr lang="es-BR" dirty="0"/>
              <a:t>Teses firmadas:</a:t>
            </a:r>
          </a:p>
          <a:p>
            <a:pPr lvl="1"/>
            <a:r>
              <a:rPr lang="pt-BR" i="1" dirty="0"/>
              <a:t>A internet, incluídas as aplicações tecnológicas de mensagens instantâneas, enquadra-se no conceito de “veículos ou meios de comunicação social” a que alude o art. 22 da LC 64/90. </a:t>
            </a:r>
          </a:p>
          <a:p>
            <a:pPr lvl="1"/>
            <a:r>
              <a:rPr lang="es-BR" dirty="0"/>
              <a:t>Disparos em massa utilizando plataformas de mensagens instantâneas podem configurar </a:t>
            </a:r>
            <a:r>
              <a:rPr lang="pt-BR" i="1" dirty="0"/>
              <a:t>abuso de poder econômico e uso indevido dos meios de comunicação social, nos termos do artigo 22 da LC 64/1990</a:t>
            </a:r>
            <a:r>
              <a:rPr lang="es-BR" dirty="0"/>
              <a:t> </a:t>
            </a:r>
          </a:p>
          <a:p>
            <a:pPr lvl="1"/>
            <a:r>
              <a:rPr lang="es-BR" dirty="0"/>
              <a:t>Exige-se </a:t>
            </a:r>
            <a:r>
              <a:rPr lang="es-BR" b="1" dirty="0"/>
              <a:t>gravidade </a:t>
            </a:r>
            <a:r>
              <a:rPr lang="es-BR" dirty="0"/>
              <a:t>da conduta, não </a:t>
            </a:r>
            <a:r>
              <a:rPr lang="es-BR" strike="sngStrike" dirty="0"/>
              <a:t>potencialidade</a:t>
            </a:r>
            <a:endParaRPr lang="es-BR" dirty="0"/>
          </a:p>
          <a:p>
            <a:pPr lvl="1"/>
            <a:r>
              <a:rPr lang="es-BR" dirty="0"/>
              <a:t>Necessidade de ampla produção probatória</a:t>
            </a:r>
          </a:p>
          <a:p>
            <a:pPr lvl="1"/>
            <a:endParaRPr lang="es-BR" dirty="0"/>
          </a:p>
        </p:txBody>
      </p:sp>
    </p:spTree>
    <p:extLst>
      <p:ext uri="{BB962C8B-B14F-4D97-AF65-F5344CB8AC3E}">
        <p14:creationId xmlns:p14="http://schemas.microsoft.com/office/powerpoint/2010/main" val="203617788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DBD42C-9C26-FE4E-9881-35544DCBDC13}"/>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5E53EACF-B338-214D-8105-056B47FBEFBC}"/>
              </a:ext>
            </a:extLst>
          </p:cNvPr>
          <p:cNvSpPr>
            <a:spLocks noGrp="1"/>
          </p:cNvSpPr>
          <p:nvPr>
            <p:ph idx="1"/>
          </p:nvPr>
        </p:nvSpPr>
        <p:spPr/>
        <p:txBody>
          <a:bodyPr/>
          <a:lstStyle/>
          <a:p>
            <a:r>
              <a:rPr lang="pt-BR" dirty="0"/>
              <a:t>Premissas para a aferição da gravidade: </a:t>
            </a:r>
          </a:p>
          <a:p>
            <a:pPr>
              <a:buFont typeface="+mj-lt"/>
              <a:buAutoNum type="alphaLcPeriod"/>
            </a:pPr>
            <a:r>
              <a:rPr lang="pt-BR" dirty="0"/>
              <a:t>teor das mensagens e, nesse contexto, se continham propaganda negativa ou informações efetivamente inverídicas; </a:t>
            </a:r>
          </a:p>
          <a:p>
            <a:pPr>
              <a:buFont typeface="+mj-lt"/>
              <a:buAutoNum type="alphaLcPeriod"/>
            </a:pPr>
            <a:r>
              <a:rPr lang="pt-BR" dirty="0"/>
              <a:t>de que forma o conteúdo repercutiu perante o eleitorado; </a:t>
            </a:r>
          </a:p>
          <a:p>
            <a:pPr>
              <a:buFont typeface="+mj-lt"/>
              <a:buAutoNum type="alphaLcPeriod"/>
            </a:pPr>
            <a:r>
              <a:rPr lang="pt-BR" dirty="0"/>
              <a:t>alcance do ilícito em termos de mensagens veiculadas; </a:t>
            </a:r>
          </a:p>
          <a:p>
            <a:pPr>
              <a:buFont typeface="+mj-lt"/>
              <a:buAutoNum type="alphaLcPeriod"/>
            </a:pPr>
            <a:r>
              <a:rPr lang="pt-BR" dirty="0"/>
              <a:t>grau de participação dos candidatos nos fatos; </a:t>
            </a:r>
          </a:p>
          <a:p>
            <a:pPr>
              <a:buFont typeface="+mj-lt"/>
              <a:buAutoNum type="alphaLcPeriod"/>
            </a:pPr>
            <a:r>
              <a:rPr lang="pt-BR" dirty="0"/>
              <a:t>se a campanha foi financiada por empresas com essa finalidade.</a:t>
            </a:r>
            <a:endParaRPr lang="es-BR" dirty="0"/>
          </a:p>
        </p:txBody>
      </p:sp>
    </p:spTree>
    <p:extLst>
      <p:ext uri="{BB962C8B-B14F-4D97-AF65-F5344CB8AC3E}">
        <p14:creationId xmlns:p14="http://schemas.microsoft.com/office/powerpoint/2010/main" val="1705092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17D7DF-22E7-A34C-BDA2-C7D6E7EEF38B}"/>
              </a:ext>
            </a:extLst>
          </p:cNvPr>
          <p:cNvSpPr>
            <a:spLocks noGrp="1"/>
          </p:cNvSpPr>
          <p:nvPr>
            <p:ph type="title"/>
          </p:nvPr>
        </p:nvSpPr>
        <p:spPr/>
        <p:txBody>
          <a:bodyPr/>
          <a:lstStyle/>
          <a:p>
            <a:pPr algn="ctr"/>
            <a:endParaRPr lang="es-BR" sz="4000" dirty="0"/>
          </a:p>
        </p:txBody>
      </p:sp>
      <p:pic>
        <p:nvPicPr>
          <p:cNvPr id="10" name="Marcador de contenido 3">
            <a:extLst>
              <a:ext uri="{FF2B5EF4-FFF2-40B4-BE49-F238E27FC236}">
                <a16:creationId xmlns:a16="http://schemas.microsoft.com/office/drawing/2014/main" id="{71DBEE53-29F4-4649-BD3E-09BA44E6427A}"/>
              </a:ext>
            </a:extLst>
          </p:cNvPr>
          <p:cNvPicPr>
            <a:picLocks noChangeAspect="1"/>
          </p:cNvPicPr>
          <p:nvPr/>
        </p:nvPicPr>
        <p:blipFill>
          <a:blip r:embed="rId2"/>
          <a:stretch>
            <a:fillRect/>
          </a:stretch>
        </p:blipFill>
        <p:spPr>
          <a:xfrm>
            <a:off x="482322" y="3565053"/>
            <a:ext cx="3444219" cy="1706194"/>
          </a:xfrm>
          <a:prstGeom prst="rect">
            <a:avLst/>
          </a:prstGeom>
        </p:spPr>
      </p:pic>
      <p:sp>
        <p:nvSpPr>
          <p:cNvPr id="11" name="CuadroTexto 10">
            <a:extLst>
              <a:ext uri="{FF2B5EF4-FFF2-40B4-BE49-F238E27FC236}">
                <a16:creationId xmlns:a16="http://schemas.microsoft.com/office/drawing/2014/main" id="{D6DE6776-2BB4-DB40-BD02-77D07F75761A}"/>
              </a:ext>
            </a:extLst>
          </p:cNvPr>
          <p:cNvSpPr txBox="1"/>
          <p:nvPr/>
        </p:nvSpPr>
        <p:spPr>
          <a:xfrm>
            <a:off x="6600525" y="3246438"/>
            <a:ext cx="4389343" cy="2191947"/>
          </a:xfrm>
          <a:prstGeom prst="rect">
            <a:avLst/>
          </a:prstGeom>
          <a:noFill/>
        </p:spPr>
        <p:txBody>
          <a:bodyPr wrap="none" rtlCol="0">
            <a:spAutoFit/>
          </a:bodyPr>
          <a:lstStyle/>
          <a:p>
            <a:pPr marL="342900" indent="-342900">
              <a:lnSpc>
                <a:spcPct val="200000"/>
              </a:lnSpc>
              <a:buFont typeface="Arial" panose="020B0604020202020204" pitchFamily="34" charset="0"/>
              <a:buChar char="•"/>
            </a:pPr>
            <a:r>
              <a:rPr lang="es-BR" sz="2400" dirty="0"/>
              <a:t>+ 250 PROPOSTAS</a:t>
            </a:r>
          </a:p>
          <a:p>
            <a:pPr marL="342900" indent="-342900">
              <a:lnSpc>
                <a:spcPct val="200000"/>
              </a:lnSpc>
              <a:buFont typeface="Arial" panose="020B0604020202020204" pitchFamily="34" charset="0"/>
              <a:buChar char="•"/>
            </a:pPr>
            <a:r>
              <a:rPr lang="es-BR" sz="2400" dirty="0"/>
              <a:t>63 ENUNCIADOS</a:t>
            </a:r>
          </a:p>
          <a:p>
            <a:pPr marL="342900" indent="-342900">
              <a:lnSpc>
                <a:spcPct val="200000"/>
              </a:lnSpc>
              <a:buFont typeface="Arial" panose="020B0604020202020204" pitchFamily="34" charset="0"/>
              <a:buChar char="•"/>
            </a:pPr>
            <a:r>
              <a:rPr lang="es-BR" sz="2400" dirty="0"/>
              <a:t>57 ACHADOS RELEVANTES</a:t>
            </a:r>
          </a:p>
        </p:txBody>
      </p:sp>
      <p:sp>
        <p:nvSpPr>
          <p:cNvPr id="12" name="Flecha derecha 11">
            <a:extLst>
              <a:ext uri="{FF2B5EF4-FFF2-40B4-BE49-F238E27FC236}">
                <a16:creationId xmlns:a16="http://schemas.microsoft.com/office/drawing/2014/main" id="{EA286C80-C767-6941-88A1-BBD2DE1BB17A}"/>
              </a:ext>
            </a:extLst>
          </p:cNvPr>
          <p:cNvSpPr/>
          <p:nvPr/>
        </p:nvSpPr>
        <p:spPr>
          <a:xfrm>
            <a:off x="4948518" y="4231342"/>
            <a:ext cx="824753" cy="502023"/>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BR"/>
          </a:p>
        </p:txBody>
      </p:sp>
      <p:sp>
        <p:nvSpPr>
          <p:cNvPr id="14" name="CuadroTexto 13">
            <a:extLst>
              <a:ext uri="{FF2B5EF4-FFF2-40B4-BE49-F238E27FC236}">
                <a16:creationId xmlns:a16="http://schemas.microsoft.com/office/drawing/2014/main" id="{B27B4EE7-DC81-EF49-BD53-CD5684829E73}"/>
              </a:ext>
            </a:extLst>
          </p:cNvPr>
          <p:cNvSpPr txBox="1"/>
          <p:nvPr/>
        </p:nvSpPr>
        <p:spPr>
          <a:xfrm>
            <a:off x="6378998" y="6488668"/>
            <a:ext cx="5655715" cy="338554"/>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none" rtlCol="0">
            <a:spAutoFit/>
          </a:bodyPr>
          <a:lstStyle/>
          <a:p>
            <a:r>
              <a:rPr lang="es-BR" sz="1600" dirty="0"/>
              <a:t>*PUBLICADOS PELAS </a:t>
            </a:r>
            <a:r>
              <a:rPr lang="es-MX" sz="1600" dirty="0"/>
              <a:t>PORTARIAS nº 348/2021 e 360/2021</a:t>
            </a:r>
          </a:p>
        </p:txBody>
      </p:sp>
      <p:pic>
        <p:nvPicPr>
          <p:cNvPr id="1026" name="Picture 2" descr="Logo principal da EJE">
            <a:extLst>
              <a:ext uri="{FF2B5EF4-FFF2-40B4-BE49-F238E27FC236}">
                <a16:creationId xmlns:a16="http://schemas.microsoft.com/office/drawing/2014/main" id="{5CAFC147-7C36-EF43-9AA6-128A6DD18F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4956" y="3271964"/>
            <a:ext cx="2853039" cy="5861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ABRADEP-800">
            <a:extLst>
              <a:ext uri="{FF2B5EF4-FFF2-40B4-BE49-F238E27FC236}">
                <a16:creationId xmlns:a16="http://schemas.microsoft.com/office/drawing/2014/main" id="{9B00512C-84D7-8043-BDB8-BFED93788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2396" y="5024550"/>
            <a:ext cx="1746528" cy="493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8917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9FDDB3-183E-4E48-A285-7BA6B34744B0}"/>
              </a:ext>
            </a:extLst>
          </p:cNvPr>
          <p:cNvSpPr>
            <a:spLocks noGrp="1"/>
          </p:cNvSpPr>
          <p:nvPr>
            <p:ph type="title"/>
          </p:nvPr>
        </p:nvSpPr>
        <p:spPr/>
        <p:txBody>
          <a:bodyPr/>
          <a:lstStyle/>
          <a:p>
            <a:r>
              <a:rPr lang="es-BR" dirty="0"/>
              <a:t>Caso hipotético</a:t>
            </a:r>
          </a:p>
        </p:txBody>
      </p:sp>
      <p:sp>
        <p:nvSpPr>
          <p:cNvPr id="3" name="Marcador de contenido 2">
            <a:extLst>
              <a:ext uri="{FF2B5EF4-FFF2-40B4-BE49-F238E27FC236}">
                <a16:creationId xmlns:a16="http://schemas.microsoft.com/office/drawing/2014/main" id="{BB5C028D-3EB3-E049-BDC3-1388DB942803}"/>
              </a:ext>
            </a:extLst>
          </p:cNvPr>
          <p:cNvSpPr>
            <a:spLocks noGrp="1"/>
          </p:cNvSpPr>
          <p:nvPr>
            <p:ph idx="1"/>
          </p:nvPr>
        </p:nvSpPr>
        <p:spPr>
          <a:xfrm>
            <a:off x="184570" y="2398226"/>
            <a:ext cx="5740369" cy="4339650"/>
          </a:xfrm>
          <a:solidFill>
            <a:schemeClr val="accent1">
              <a:lumMod val="40000"/>
              <a:lumOff val="60000"/>
            </a:schemeClr>
          </a:solidFill>
          <a:ln>
            <a:solidFill>
              <a:schemeClr val="accent1">
                <a:lumMod val="20000"/>
                <a:lumOff val="80000"/>
              </a:schemeClr>
            </a:solidFill>
          </a:ln>
        </p:spPr>
        <p:txBody>
          <a:bodyPr wrap="square">
            <a:normAutofit fontScale="77500" lnSpcReduction="20000"/>
          </a:bodyPr>
          <a:lstStyle/>
          <a:p>
            <a:pPr marL="0" indent="0">
              <a:lnSpc>
                <a:spcPct val="170000"/>
              </a:lnSpc>
              <a:buNone/>
            </a:pPr>
            <a:r>
              <a:rPr lang="pt-BR" sz="1700" dirty="0"/>
              <a:t>Determinado candidato ao cargo de Deputado Estadual, no dia da eleição, divulgou, em suas redes sociais, informação inverídica de que determinadas sessões eleitorais, que funcionam em algumas zonas rurais do Estado, não iriam funcionar. </a:t>
            </a:r>
          </a:p>
          <a:p>
            <a:pPr marL="0" indent="0">
              <a:lnSpc>
                <a:spcPct val="170000"/>
              </a:lnSpc>
              <a:buNone/>
            </a:pPr>
            <a:r>
              <a:rPr lang="pt-BR" sz="1700" dirty="0"/>
              <a:t>Essas sessões eram justamente locais em que tradicionalmente ele não obtém boa votação. Utilizou como justificativa para a afirmação uma suposta informação que teria recebido diretamente do TRE do Estado. Contudo, esse comunicado nunca existiu. </a:t>
            </a:r>
          </a:p>
          <a:p>
            <a:pPr marL="0" indent="0">
              <a:lnSpc>
                <a:spcPct val="170000"/>
              </a:lnSpc>
              <a:buNone/>
            </a:pPr>
            <a:r>
              <a:rPr lang="pt-BR" sz="1700" dirty="0"/>
              <a:t>Declarou, ainda, em sua conta do Instagram que o TRE havia informado que maiores de 70 que não fizeram o processo de "recadastramento" no mês de março seriam impedidos de votar. </a:t>
            </a:r>
          </a:p>
          <a:p>
            <a:pPr marL="0" indent="0">
              <a:lnSpc>
                <a:spcPct val="170000"/>
              </a:lnSpc>
              <a:buNone/>
            </a:pPr>
            <a:r>
              <a:rPr lang="pt-BR" sz="1700" dirty="0"/>
              <a:t>Em suas redes sociais o candidato conta com mais de 50 mil seguidores, e o Estado tem 1,5 milhão de eleitores.</a:t>
            </a:r>
            <a:endParaRPr lang="es-BR" sz="1700" dirty="0"/>
          </a:p>
          <a:p>
            <a:pPr marL="0" indent="0">
              <a:buNone/>
            </a:pPr>
            <a:endParaRPr lang="es-BR" dirty="0"/>
          </a:p>
        </p:txBody>
      </p:sp>
      <p:sp>
        <p:nvSpPr>
          <p:cNvPr id="6" name="CuadroTexto 5">
            <a:extLst>
              <a:ext uri="{FF2B5EF4-FFF2-40B4-BE49-F238E27FC236}">
                <a16:creationId xmlns:a16="http://schemas.microsoft.com/office/drawing/2014/main" id="{BF685F07-3C7F-4446-921A-64B73EE3CFAE}"/>
              </a:ext>
            </a:extLst>
          </p:cNvPr>
          <p:cNvSpPr txBox="1"/>
          <p:nvPr/>
        </p:nvSpPr>
        <p:spPr>
          <a:xfrm>
            <a:off x="6096000" y="2398225"/>
            <a:ext cx="5911430" cy="4339649"/>
          </a:xfrm>
          <a:prstGeom prst="rect">
            <a:avLst/>
          </a:prstGeom>
          <a:solidFill>
            <a:schemeClr val="tx2">
              <a:lumMod val="20000"/>
              <a:lumOff val="80000"/>
            </a:schemeClr>
          </a:solidFill>
          <a:ln>
            <a:solidFill>
              <a:schemeClr val="accent1">
                <a:lumMod val="20000"/>
                <a:lumOff val="80000"/>
              </a:schemeClr>
            </a:solidFill>
          </a:ln>
        </p:spPr>
        <p:txBody>
          <a:bodyPr wrap="square" rtlCol="0">
            <a:noAutofit/>
          </a:bodyPr>
          <a:lstStyle/>
          <a:p>
            <a:r>
              <a:rPr lang="es-MX" sz="1200" b="1" dirty="0">
                <a:solidFill>
                  <a:schemeClr val="accent2"/>
                </a:solidFill>
              </a:rPr>
              <a:t>                                     </a:t>
            </a:r>
            <a:r>
              <a:rPr lang="es-MX" sz="1600" b="1" dirty="0">
                <a:solidFill>
                  <a:schemeClr val="accent2"/>
                </a:solidFill>
              </a:rPr>
              <a:t>Questões a serem enfrentadas:</a:t>
            </a:r>
          </a:p>
          <a:p>
            <a:endParaRPr lang="es-MX" sz="1200" dirty="0"/>
          </a:p>
          <a:p>
            <a:endParaRPr lang="es-MX" sz="1200" dirty="0"/>
          </a:p>
          <a:p>
            <a:r>
              <a:rPr lang="es-MX" sz="1200" dirty="0"/>
              <a:t>É possível falar que a conduta do candidato, no caso de sagrar-se eleito, pode gerar a cassação de seu mandato? Qual seria o fundamento jurídico?</a:t>
            </a:r>
          </a:p>
          <a:p>
            <a:endParaRPr lang="es-MX" sz="1200" dirty="0"/>
          </a:p>
          <a:p>
            <a:r>
              <a:rPr lang="es-MX" sz="1200" dirty="0"/>
              <a:t>A conclusão seria a mesma se as suas declarações fossem realizadas por meio de rádio local? </a:t>
            </a:r>
          </a:p>
          <a:p>
            <a:endParaRPr lang="es-MX" sz="1200" dirty="0"/>
          </a:p>
          <a:p>
            <a:r>
              <a:rPr lang="es-MX" sz="1200" dirty="0"/>
              <a:t>Se o candidato já ocupar o cargo de Deputado Estadual é possível dizer que seu comportamento está coberto pela imunidade parlamentar?</a:t>
            </a:r>
          </a:p>
          <a:p>
            <a:endParaRPr lang="es-MX" sz="1200" dirty="0"/>
          </a:p>
          <a:p>
            <a:r>
              <a:rPr lang="es-MX" sz="1200" dirty="0"/>
              <a:t>E se ele contasse com menos de 50 seguidores em suas redes sociais, manter-se-ia a conclusão? Quais os fundamentos que sustentam sua posição?</a:t>
            </a:r>
          </a:p>
          <a:p>
            <a:endParaRPr lang="es-MX" sz="1200" dirty="0"/>
          </a:p>
          <a:p>
            <a:r>
              <a:rPr lang="es-MX" sz="1200" dirty="0"/>
              <a:t>O fato da publicação com conteúdo desinformador ter sido veiculado no começo da votação ou nos instantes finais influencia na análise sobre a possibilidade de perda do mandato?</a:t>
            </a:r>
          </a:p>
          <a:p>
            <a:endParaRPr lang="es-MX" sz="1200" dirty="0"/>
          </a:p>
          <a:p>
            <a:r>
              <a:rPr lang="es-MX" sz="1200" dirty="0"/>
              <a:t>É possível afirmar que a questão em exame encontra entendimento pacífico no TSE?</a:t>
            </a:r>
          </a:p>
        </p:txBody>
      </p:sp>
      <p:pic>
        <p:nvPicPr>
          <p:cNvPr id="8" name="Imagen 7">
            <a:extLst>
              <a:ext uri="{FF2B5EF4-FFF2-40B4-BE49-F238E27FC236}">
                <a16:creationId xmlns:a16="http://schemas.microsoft.com/office/drawing/2014/main" id="{7E623BFB-DA66-EB44-8C37-A729A52BBA7A}"/>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613331" y="2085562"/>
            <a:ext cx="587628" cy="919066"/>
          </a:xfrm>
          <a:prstGeom prst="rect">
            <a:avLst/>
          </a:prstGeom>
        </p:spPr>
      </p:pic>
    </p:spTree>
    <p:extLst>
      <p:ext uri="{BB962C8B-B14F-4D97-AF65-F5344CB8AC3E}">
        <p14:creationId xmlns:p14="http://schemas.microsoft.com/office/powerpoint/2010/main" val="361232793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121F94-4828-2640-8F54-57EB65992A4B}"/>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9B69E888-8477-C246-BA64-2DE2DBCE9EA9}"/>
              </a:ext>
            </a:extLst>
          </p:cNvPr>
          <p:cNvSpPr>
            <a:spLocks noGrp="1"/>
          </p:cNvSpPr>
          <p:nvPr>
            <p:ph idx="1"/>
          </p:nvPr>
        </p:nvSpPr>
        <p:spPr/>
        <p:txBody>
          <a:bodyPr>
            <a:normAutofit fontScale="85000" lnSpcReduction="20000"/>
          </a:bodyPr>
          <a:lstStyle/>
          <a:p>
            <a:r>
              <a:rPr lang="pt-BR" dirty="0"/>
              <a:t>Vedação ao anonimato -Art. 57-D da Lei das Eleições </a:t>
            </a:r>
          </a:p>
          <a:p>
            <a:pPr lvl="1"/>
            <a:r>
              <a:rPr lang="pt-BR" i="1" dirty="0"/>
              <a:t>É livre a manifestação do pensamento</a:t>
            </a:r>
            <a:r>
              <a:rPr lang="pt-BR" b="1" i="1" dirty="0"/>
              <a:t>, vedado o anonimato </a:t>
            </a:r>
            <a:r>
              <a:rPr lang="pt-BR" i="1" dirty="0"/>
              <a:t>durante a campanha eleitoral, por meio da rede mundial de computadores - internet, assegurado o direito de resposta, nos termos das alíneas a, </a:t>
            </a:r>
            <a:r>
              <a:rPr lang="pt-BR" i="1" dirty="0" err="1"/>
              <a:t>b</a:t>
            </a:r>
            <a:r>
              <a:rPr lang="pt-BR" i="1" dirty="0"/>
              <a:t> e </a:t>
            </a:r>
            <a:r>
              <a:rPr lang="pt-BR" i="1" dirty="0" err="1"/>
              <a:t>c</a:t>
            </a:r>
            <a:r>
              <a:rPr lang="pt-BR" i="1" dirty="0"/>
              <a:t> do inciso IV do § 3o do art. 58 e do 58-A, e por outros meios de comunicação interpessoal mediante mensagem eletrônica</a:t>
            </a:r>
          </a:p>
          <a:p>
            <a:r>
              <a:rPr lang="pt-BR" b="1" i="1" dirty="0"/>
              <a:t>TSE - </a:t>
            </a:r>
            <a:r>
              <a:rPr lang="es-MX" sz="1100" dirty="0"/>
              <a:t>REspEl - Recurso Especial Eleitoral nº 060002433 - CEARÁ-MIRIM - RN</a:t>
            </a:r>
            <a:endParaRPr lang="pt-BR" b="1" i="1" dirty="0"/>
          </a:p>
          <a:p>
            <a:pPr lvl="1"/>
            <a:r>
              <a:rPr lang="es-BR" i="1" dirty="0"/>
              <a:t>“A sanção prevista no § 2º do art. 57–D da Lei 9.504/97, que prevê o pagamento de multa ao responsável pela divulgação da propaganda anônima, </a:t>
            </a:r>
            <a:r>
              <a:rPr lang="es-BR" b="1" i="1" dirty="0"/>
              <a:t>deve ser imposta a todos os usuários que divulgarem conteúdos sem a identificação do autor da mensagem original, interpretação que confere maior eficácia à norma em comento, </a:t>
            </a:r>
            <a:r>
              <a:rPr lang="es-BR" i="1" dirty="0"/>
              <a:t>uma vez que, na descrição legal, não consta a delimitação do conceito de anonimato para fins da sua incidência.(…)</a:t>
            </a:r>
            <a:br>
              <a:rPr lang="es-BR" i="1" dirty="0"/>
            </a:br>
            <a:r>
              <a:rPr lang="es-BR" i="1" dirty="0"/>
              <a:t>No caso em exame, a </a:t>
            </a:r>
            <a:r>
              <a:rPr lang="es-BR" b="1" i="1" dirty="0"/>
              <a:t>retransmissão</a:t>
            </a:r>
            <a:r>
              <a:rPr lang="es-BR" i="1" dirty="0"/>
              <a:t> de mensagens ofensivas a candidatos por usuários identificados nos grupos do WhatsApp, sem a necessária informação quanto à origem e à autoria do conteúdo, </a:t>
            </a:r>
            <a:r>
              <a:rPr lang="es-BR" b="1" i="1" dirty="0"/>
              <a:t>violou o disposto no art. 57–D da Lei 9.504/97</a:t>
            </a:r>
            <a:r>
              <a:rPr lang="es-BR" i="1" dirty="0"/>
              <a:t>, implicando a </a:t>
            </a:r>
            <a:r>
              <a:rPr lang="es-BR" b="1" i="1" dirty="0"/>
              <a:t>incidência da multa…”</a:t>
            </a:r>
            <a:endParaRPr lang="es-BR" dirty="0"/>
          </a:p>
        </p:txBody>
      </p:sp>
    </p:spTree>
    <p:extLst>
      <p:ext uri="{BB962C8B-B14F-4D97-AF65-F5344CB8AC3E}">
        <p14:creationId xmlns:p14="http://schemas.microsoft.com/office/powerpoint/2010/main" val="13796354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title"/>
          </p:nvPr>
        </p:nvSpPr>
        <p:spPr/>
        <p:txBody>
          <a:bodyPr/>
          <a:lstStyle/>
          <a:p>
            <a:pPr algn="ctr"/>
            <a:r>
              <a:rPr lang="pt-BR" sz="6000" dirty="0"/>
              <a:t>Captação Ilícita de Sufrágio</a:t>
            </a:r>
            <a:endParaRPr lang="es-BR" sz="6000" dirty="0"/>
          </a:p>
        </p:txBody>
      </p:sp>
      <p:sp>
        <p:nvSpPr>
          <p:cNvPr id="3" name="Marcador de texto 2">
            <a:extLst>
              <a:ext uri="{FF2B5EF4-FFF2-40B4-BE49-F238E27FC236}">
                <a16:creationId xmlns:a16="http://schemas.microsoft.com/office/drawing/2014/main" id="{A0917F7F-258F-F849-BA61-6A1CFB2F28C4}"/>
              </a:ext>
            </a:extLst>
          </p:cNvPr>
          <p:cNvSpPr>
            <a:spLocks noGrp="1"/>
          </p:cNvSpPr>
          <p:nvPr>
            <p:ph type="body" idx="1"/>
          </p:nvPr>
        </p:nvSpPr>
        <p:spPr/>
        <p:txBody>
          <a:bodyPr/>
          <a:lstStyle/>
          <a:p>
            <a:endParaRPr lang="es-BR" dirty="0"/>
          </a:p>
        </p:txBody>
      </p:sp>
    </p:spTree>
    <p:extLst>
      <p:ext uri="{BB962C8B-B14F-4D97-AF65-F5344CB8AC3E}">
        <p14:creationId xmlns:p14="http://schemas.microsoft.com/office/powerpoint/2010/main" val="38783519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F65B13-429C-1C40-A629-F0B91678D649}"/>
              </a:ext>
            </a:extLst>
          </p:cNvPr>
          <p:cNvSpPr>
            <a:spLocks noGrp="1"/>
          </p:cNvSpPr>
          <p:nvPr>
            <p:ph type="title"/>
          </p:nvPr>
        </p:nvSpPr>
        <p:spPr/>
        <p:txBody>
          <a:bodyPr/>
          <a:lstStyle/>
          <a:p>
            <a:r>
              <a:rPr lang="pt-BR" dirty="0"/>
              <a:t>Captação Ilícita de Sufrágio</a:t>
            </a:r>
            <a:endParaRPr lang="es-BR" dirty="0"/>
          </a:p>
        </p:txBody>
      </p:sp>
      <p:sp>
        <p:nvSpPr>
          <p:cNvPr id="3" name="Marcador de contenido 2">
            <a:extLst>
              <a:ext uri="{FF2B5EF4-FFF2-40B4-BE49-F238E27FC236}">
                <a16:creationId xmlns:a16="http://schemas.microsoft.com/office/drawing/2014/main" id="{D37A1584-66C5-2C46-BBAA-F28EC2EECBAA}"/>
              </a:ext>
            </a:extLst>
          </p:cNvPr>
          <p:cNvSpPr>
            <a:spLocks noGrp="1"/>
          </p:cNvSpPr>
          <p:nvPr>
            <p:ph idx="1"/>
          </p:nvPr>
        </p:nvSpPr>
        <p:spPr/>
        <p:txBody>
          <a:bodyPr>
            <a:normAutofit lnSpcReduction="10000"/>
          </a:bodyPr>
          <a:lstStyle/>
          <a:p>
            <a:r>
              <a:rPr lang="pt-BR" dirty="0"/>
              <a:t>Conduta prevista no art. 41-A, pode ser compreendida como uma modalidade de </a:t>
            </a:r>
            <a:r>
              <a:rPr lang="pt-BR" b="1" dirty="0"/>
              <a:t>abuso de poder</a:t>
            </a:r>
          </a:p>
          <a:p>
            <a:r>
              <a:rPr lang="pt-BR" dirty="0"/>
              <a:t>TSE: </a:t>
            </a:r>
            <a:r>
              <a:rPr lang="pt-BR" b="1" dirty="0"/>
              <a:t>Requisitos</a:t>
            </a:r>
          </a:p>
          <a:p>
            <a:pPr lvl="1"/>
            <a:r>
              <a:rPr lang="pt-BR" dirty="0"/>
              <a:t>praticar quaisquer das condutas previstas no artigo (doar, oferecer, prometer ou entregar bem ou vantagem pessoal de qualquer natureza); </a:t>
            </a:r>
            <a:endParaRPr lang="es-BR" dirty="0"/>
          </a:p>
          <a:p>
            <a:pPr lvl="1"/>
            <a:r>
              <a:rPr lang="pt-BR" dirty="0"/>
              <a:t>o dolo específico de receber o </a:t>
            </a:r>
            <a:r>
              <a:rPr lang="pt-BR" i="1" dirty="0"/>
              <a:t>obter</a:t>
            </a:r>
            <a:r>
              <a:rPr lang="pt-BR" dirty="0"/>
              <a:t> o voto do eleitor (elemento subjetivo); </a:t>
            </a:r>
            <a:endParaRPr lang="es-BR" dirty="0"/>
          </a:p>
          <a:p>
            <a:pPr lvl="1"/>
            <a:r>
              <a:rPr lang="pt-BR" dirty="0"/>
              <a:t>a participação, direta ou indireta (anuência), do candidato que será beneficiado com o voto na prática do ato ilícito; e </a:t>
            </a:r>
            <a:endParaRPr lang="es-BR" dirty="0"/>
          </a:p>
          <a:p>
            <a:pPr lvl="1"/>
            <a:r>
              <a:rPr lang="pt-BR" dirty="0"/>
              <a:t>a prática desses atos durante período específico (desde o registro da candidatura até o dia da eleição)</a:t>
            </a:r>
            <a:endParaRPr lang="es-BR" dirty="0"/>
          </a:p>
          <a:p>
            <a:pPr marL="0" indent="0" algn="r">
              <a:buNone/>
            </a:pPr>
            <a:r>
              <a:rPr lang="es-MX" sz="1100" dirty="0"/>
              <a:t>Agravo Regimental no Recurso Ordinário Eleitoral nº 060186731</a:t>
            </a:r>
            <a:r>
              <a:rPr lang="es-BR" sz="1100" dirty="0"/>
              <a:t>0601867-31.2018.6.22.0000</a:t>
            </a:r>
          </a:p>
          <a:p>
            <a:endParaRPr lang="es-BR" dirty="0"/>
          </a:p>
        </p:txBody>
      </p:sp>
    </p:spTree>
    <p:extLst>
      <p:ext uri="{BB962C8B-B14F-4D97-AF65-F5344CB8AC3E}">
        <p14:creationId xmlns:p14="http://schemas.microsoft.com/office/powerpoint/2010/main" val="8491817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9" presetClass="emph" presetSubtype="0" fill="hold" nodeType="clickEffect">
                                  <p:stCondLst>
                                    <p:cond delay="0"/>
                                  </p:stCondLst>
                                  <p:childTnLst>
                                    <p:animClr clrSpc="rgb" dir="cw">
                                      <p:cBhvr override="childStyle">
                                        <p:cTn id="14" dur="500" fill="hold"/>
                                        <p:tgtEl>
                                          <p:spTgt spid="3">
                                            <p:txEl>
                                              <p:pRg st="2" end="2"/>
                                            </p:txEl>
                                          </p:spTgt>
                                        </p:tgtEl>
                                        <p:attrNameLst>
                                          <p:attrName>style.color</p:attrName>
                                        </p:attrNameLst>
                                      </p:cBhvr>
                                      <p:to>
                                        <a:schemeClr val="accent2"/>
                                      </p:to>
                                    </p:animClr>
                                    <p:animClr clrSpc="rgb" dir="cw">
                                      <p:cBhvr>
                                        <p:cTn id="15" dur="500" fill="hold"/>
                                        <p:tgtEl>
                                          <p:spTgt spid="3">
                                            <p:txEl>
                                              <p:pRg st="2" end="2"/>
                                            </p:txEl>
                                          </p:spTgt>
                                        </p:tgtEl>
                                        <p:attrNameLst>
                                          <p:attrName>fillcolor</p:attrName>
                                        </p:attrNameLst>
                                      </p:cBhvr>
                                      <p:to>
                                        <a:schemeClr val="accent2"/>
                                      </p:to>
                                    </p:animClr>
                                    <p:set>
                                      <p:cBhvr>
                                        <p:cTn id="16" dur="500" fill="hold"/>
                                        <p:tgtEl>
                                          <p:spTgt spid="3">
                                            <p:txEl>
                                              <p:pRg st="2" end="2"/>
                                            </p:txEl>
                                          </p:spTgt>
                                        </p:tgtEl>
                                        <p:attrNameLst>
                                          <p:attrName>fill.type</p:attrName>
                                        </p:attrNameLst>
                                      </p:cBhvr>
                                      <p:to>
                                        <p:strVal val="solid"/>
                                      </p:to>
                                    </p:set>
                                    <p:set>
                                      <p:cBhvr>
                                        <p:cTn id="17" dur="500" fill="hold"/>
                                        <p:tgtEl>
                                          <p:spTgt spid="3">
                                            <p:txEl>
                                              <p:pRg st="2" end="2"/>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9" presetClass="emph" presetSubtype="0" fill="hold" nodeType="clickEffect">
                                  <p:stCondLst>
                                    <p:cond delay="0"/>
                                  </p:stCondLst>
                                  <p:childTnLst>
                                    <p:animClr clrSpc="rgb" dir="cw">
                                      <p:cBhvr override="childStyle">
                                        <p:cTn id="21" dur="500" fill="hold"/>
                                        <p:tgtEl>
                                          <p:spTgt spid="3">
                                            <p:txEl>
                                              <p:pRg st="3" end="3"/>
                                            </p:txEl>
                                          </p:spTgt>
                                        </p:tgtEl>
                                        <p:attrNameLst>
                                          <p:attrName>style.color</p:attrName>
                                        </p:attrNameLst>
                                      </p:cBhvr>
                                      <p:to>
                                        <a:schemeClr val="accent2"/>
                                      </p:to>
                                    </p:animClr>
                                    <p:animClr clrSpc="rgb" dir="cw">
                                      <p:cBhvr>
                                        <p:cTn id="22" dur="500" fill="hold"/>
                                        <p:tgtEl>
                                          <p:spTgt spid="3">
                                            <p:txEl>
                                              <p:pRg st="3" end="3"/>
                                            </p:txEl>
                                          </p:spTgt>
                                        </p:tgtEl>
                                        <p:attrNameLst>
                                          <p:attrName>fillcolor</p:attrName>
                                        </p:attrNameLst>
                                      </p:cBhvr>
                                      <p:to>
                                        <a:schemeClr val="accent2"/>
                                      </p:to>
                                    </p:animClr>
                                    <p:set>
                                      <p:cBhvr>
                                        <p:cTn id="23" dur="500" fill="hold"/>
                                        <p:tgtEl>
                                          <p:spTgt spid="3">
                                            <p:txEl>
                                              <p:pRg st="3" end="3"/>
                                            </p:txEl>
                                          </p:spTgt>
                                        </p:tgtEl>
                                        <p:attrNameLst>
                                          <p:attrName>fill.type</p:attrName>
                                        </p:attrNameLst>
                                      </p:cBhvr>
                                      <p:to>
                                        <p:strVal val="solid"/>
                                      </p:to>
                                    </p:set>
                                    <p:set>
                                      <p:cBhvr>
                                        <p:cTn id="24" dur="500" fill="hold"/>
                                        <p:tgtEl>
                                          <p:spTgt spid="3">
                                            <p:txEl>
                                              <p:pRg st="3" end="3"/>
                                            </p:txEl>
                                          </p:spTgt>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19" presetClass="emph" presetSubtype="0" fill="hold" nodeType="clickEffect">
                                  <p:stCondLst>
                                    <p:cond delay="0"/>
                                  </p:stCondLst>
                                  <p:childTnLst>
                                    <p:animClr clrSpc="rgb" dir="cw">
                                      <p:cBhvr override="childStyle">
                                        <p:cTn id="28" dur="500" fill="hold"/>
                                        <p:tgtEl>
                                          <p:spTgt spid="3">
                                            <p:txEl>
                                              <p:pRg st="4" end="4"/>
                                            </p:txEl>
                                          </p:spTgt>
                                        </p:tgtEl>
                                        <p:attrNameLst>
                                          <p:attrName>style.color</p:attrName>
                                        </p:attrNameLst>
                                      </p:cBhvr>
                                      <p:to>
                                        <a:schemeClr val="accent2"/>
                                      </p:to>
                                    </p:animClr>
                                    <p:animClr clrSpc="rgb" dir="cw">
                                      <p:cBhvr>
                                        <p:cTn id="29" dur="500" fill="hold"/>
                                        <p:tgtEl>
                                          <p:spTgt spid="3">
                                            <p:txEl>
                                              <p:pRg st="4" end="4"/>
                                            </p:txEl>
                                          </p:spTgt>
                                        </p:tgtEl>
                                        <p:attrNameLst>
                                          <p:attrName>fillcolor</p:attrName>
                                        </p:attrNameLst>
                                      </p:cBhvr>
                                      <p:to>
                                        <a:schemeClr val="accent2"/>
                                      </p:to>
                                    </p:animClr>
                                    <p:set>
                                      <p:cBhvr>
                                        <p:cTn id="30" dur="500" fill="hold"/>
                                        <p:tgtEl>
                                          <p:spTgt spid="3">
                                            <p:txEl>
                                              <p:pRg st="4" end="4"/>
                                            </p:txEl>
                                          </p:spTgt>
                                        </p:tgtEl>
                                        <p:attrNameLst>
                                          <p:attrName>fill.type</p:attrName>
                                        </p:attrNameLst>
                                      </p:cBhvr>
                                      <p:to>
                                        <p:strVal val="solid"/>
                                      </p:to>
                                    </p:set>
                                    <p:set>
                                      <p:cBhvr>
                                        <p:cTn id="31" dur="500" fill="hold"/>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2" restart="whenNotActive" fill="hold" evtFilter="cancelBubble" nodeType="interactiveSeq">
                <p:stCondLst>
                  <p:cond evt="onClick" delay="0">
                    <p:tgtEl>
                      <p:spTgt spid="2"/>
                    </p:tgtEl>
                  </p:cond>
                </p:stCondLst>
                <p:endSync evt="end" delay="0">
                  <p:rtn val="all"/>
                </p:endSync>
                <p:childTnLst>
                  <p:par>
                    <p:cTn id="33" fill="hold">
                      <p:stCondLst>
                        <p:cond delay="0"/>
                      </p:stCondLst>
                      <p:childTnLst>
                        <p:par>
                          <p:cTn id="34" fill="hold">
                            <p:stCondLst>
                              <p:cond delay="0"/>
                            </p:stCondLst>
                            <p:childTnLst>
                              <p:par>
                                <p:cTn id="35" presetID="19" presetClass="emph" presetSubtype="0" fill="hold" nodeType="clickEffect">
                                  <p:stCondLst>
                                    <p:cond delay="0"/>
                                  </p:stCondLst>
                                  <p:childTnLst>
                                    <p:animClr clrSpc="rgb" dir="cw">
                                      <p:cBhvr override="childStyle">
                                        <p:cTn id="36" dur="500" fill="hold"/>
                                        <p:tgtEl>
                                          <p:spTgt spid="3">
                                            <p:txEl>
                                              <p:pRg st="5" end="5"/>
                                            </p:txEl>
                                          </p:spTgt>
                                        </p:tgtEl>
                                        <p:attrNameLst>
                                          <p:attrName>style.color</p:attrName>
                                        </p:attrNameLst>
                                      </p:cBhvr>
                                      <p:to>
                                        <a:schemeClr val="accent2"/>
                                      </p:to>
                                    </p:animClr>
                                    <p:animClr clrSpc="rgb" dir="cw">
                                      <p:cBhvr>
                                        <p:cTn id="37" dur="500" fill="hold"/>
                                        <p:tgtEl>
                                          <p:spTgt spid="3">
                                            <p:txEl>
                                              <p:pRg st="5" end="5"/>
                                            </p:txEl>
                                          </p:spTgt>
                                        </p:tgtEl>
                                        <p:attrNameLst>
                                          <p:attrName>fillcolor</p:attrName>
                                        </p:attrNameLst>
                                      </p:cBhvr>
                                      <p:to>
                                        <a:schemeClr val="accent2"/>
                                      </p:to>
                                    </p:animClr>
                                    <p:set>
                                      <p:cBhvr>
                                        <p:cTn id="38" dur="500" fill="hold"/>
                                        <p:tgtEl>
                                          <p:spTgt spid="3">
                                            <p:txEl>
                                              <p:pRg st="5" end="5"/>
                                            </p:txEl>
                                          </p:spTgt>
                                        </p:tgtEl>
                                        <p:attrNameLst>
                                          <p:attrName>fill.type</p:attrName>
                                        </p:attrNameLst>
                                      </p:cBhvr>
                                      <p:to>
                                        <p:strVal val="solid"/>
                                      </p:to>
                                    </p:set>
                                    <p:set>
                                      <p:cBhvr>
                                        <p:cTn id="39" dur="500" fill="hold"/>
                                        <p:tgtEl>
                                          <p:spTgt spid="3">
                                            <p:txEl>
                                              <p:pRg st="5" end="5"/>
                                            </p:txEl>
                                          </p:spTgt>
                                        </p:tgtEl>
                                        <p:attrNameLst>
                                          <p:attrName>fill.on</p:attrName>
                                        </p:attrNameLst>
                                      </p:cBhvr>
                                      <p:to>
                                        <p:strVal val="true"/>
                                      </p:to>
                                    </p:set>
                                  </p:childTnLst>
                                </p:cTn>
                              </p:par>
                            </p:childTnLst>
                          </p:cTn>
                        </p:par>
                      </p:childTnLst>
                    </p:cTn>
                  </p:par>
                  <p:par>
                    <p:cTn id="40" fill="hold">
                      <p:stCondLst>
                        <p:cond delay="indefinite"/>
                      </p:stCondLst>
                      <p:childTnLst>
                        <p:par>
                          <p:cTn id="41" fill="hold">
                            <p:stCondLst>
                              <p:cond delay="0"/>
                            </p:stCondLst>
                            <p:childTnLst>
                              <p:par>
                                <p:cTn id="42" presetID="19" presetClass="emph" presetSubtype="0" fill="hold" nodeType="clickEffect">
                                  <p:stCondLst>
                                    <p:cond delay="0"/>
                                  </p:stCondLst>
                                  <p:childTnLst>
                                    <p:animClr clrSpc="rgb" dir="cw">
                                      <p:cBhvr override="childStyle">
                                        <p:cTn id="43" dur="500" fill="hold"/>
                                        <p:tgtEl>
                                          <p:spTgt spid="3">
                                            <p:txEl>
                                              <p:pRg st="6" end="6"/>
                                            </p:txEl>
                                          </p:spTgt>
                                        </p:tgtEl>
                                        <p:attrNameLst>
                                          <p:attrName>style.color</p:attrName>
                                        </p:attrNameLst>
                                      </p:cBhvr>
                                      <p:to>
                                        <a:schemeClr val="accent2"/>
                                      </p:to>
                                    </p:animClr>
                                    <p:animClr clrSpc="rgb" dir="cw">
                                      <p:cBhvr>
                                        <p:cTn id="44" dur="500" fill="hold"/>
                                        <p:tgtEl>
                                          <p:spTgt spid="3">
                                            <p:txEl>
                                              <p:pRg st="6" end="6"/>
                                            </p:txEl>
                                          </p:spTgt>
                                        </p:tgtEl>
                                        <p:attrNameLst>
                                          <p:attrName>fillcolor</p:attrName>
                                        </p:attrNameLst>
                                      </p:cBhvr>
                                      <p:to>
                                        <a:schemeClr val="accent2"/>
                                      </p:to>
                                    </p:animClr>
                                    <p:set>
                                      <p:cBhvr>
                                        <p:cTn id="45" dur="500" fill="hold"/>
                                        <p:tgtEl>
                                          <p:spTgt spid="3">
                                            <p:txEl>
                                              <p:pRg st="6" end="6"/>
                                            </p:txEl>
                                          </p:spTgt>
                                        </p:tgtEl>
                                        <p:attrNameLst>
                                          <p:attrName>fill.type</p:attrName>
                                        </p:attrNameLst>
                                      </p:cBhvr>
                                      <p:to>
                                        <p:strVal val="solid"/>
                                      </p:to>
                                    </p:set>
                                    <p:set>
                                      <p:cBhvr>
                                        <p:cTn id="46" dur="500" fill="hold"/>
                                        <p:tgtEl>
                                          <p:spTgt spid="3">
                                            <p:txEl>
                                              <p:pRg st="6" end="6"/>
                                            </p:txEl>
                                          </p:spTgt>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F65B13-429C-1C40-A629-F0B91678D649}"/>
              </a:ext>
            </a:extLst>
          </p:cNvPr>
          <p:cNvSpPr>
            <a:spLocks noGrp="1"/>
          </p:cNvSpPr>
          <p:nvPr>
            <p:ph type="title"/>
          </p:nvPr>
        </p:nvSpPr>
        <p:spPr/>
        <p:txBody>
          <a:bodyPr/>
          <a:lstStyle/>
          <a:p>
            <a:r>
              <a:rPr lang="pt-BR" dirty="0"/>
              <a:t>Captação Ilícita de Sufrágio</a:t>
            </a:r>
            <a:endParaRPr lang="es-BR" dirty="0"/>
          </a:p>
        </p:txBody>
      </p:sp>
      <p:sp>
        <p:nvSpPr>
          <p:cNvPr id="3" name="Marcador de contenido 2">
            <a:extLst>
              <a:ext uri="{FF2B5EF4-FFF2-40B4-BE49-F238E27FC236}">
                <a16:creationId xmlns:a16="http://schemas.microsoft.com/office/drawing/2014/main" id="{D37A1584-66C5-2C46-BBAA-F28EC2EECBAA}"/>
              </a:ext>
            </a:extLst>
          </p:cNvPr>
          <p:cNvSpPr>
            <a:spLocks noGrp="1"/>
          </p:cNvSpPr>
          <p:nvPr>
            <p:ph idx="1"/>
          </p:nvPr>
        </p:nvSpPr>
        <p:spPr>
          <a:xfrm>
            <a:off x="1154954" y="2603500"/>
            <a:ext cx="9817846" cy="3416300"/>
          </a:xfrm>
        </p:spPr>
        <p:txBody>
          <a:bodyPr>
            <a:normAutofit/>
          </a:bodyPr>
          <a:lstStyle/>
          <a:p>
            <a:r>
              <a:rPr lang="pt-BR" dirty="0"/>
              <a:t>Conjunto probatório suficientemente - (</a:t>
            </a:r>
            <a:r>
              <a:rPr lang="es-BR" dirty="0"/>
              <a:t>RO nº 224661</a:t>
            </a:r>
            <a:r>
              <a:rPr lang="pt-BR" dirty="0"/>
              <a:t>)</a:t>
            </a:r>
          </a:p>
          <a:p>
            <a:r>
              <a:rPr lang="pt-BR" dirty="0"/>
              <a:t>Desnecessidade de comprovação de pedido expresso de voto</a:t>
            </a:r>
          </a:p>
          <a:p>
            <a:r>
              <a:rPr lang="es-MX" dirty="0"/>
              <a:t>Debe ficar demonstrado, de maneira inequívoca, o envolvimento consciente e deliberado dos envolvidos no sentido de se obter ilicitamente o voto</a:t>
            </a:r>
          </a:p>
          <a:p>
            <a:r>
              <a:rPr lang="pt-BR" dirty="0"/>
              <a:t>Desnecessidade de demonstração da potencialidade lesiva da conduta praticada</a:t>
            </a:r>
          </a:p>
          <a:p>
            <a:r>
              <a:rPr lang="es-MX" dirty="0"/>
              <a:t>Desnecessária a existência de habitualidade na prática ilícita (AgRgEDclAg nº 8857)</a:t>
            </a:r>
          </a:p>
          <a:p>
            <a:r>
              <a:rPr lang="pt-BR" dirty="0"/>
              <a:t>Benesse específica e individualizável</a:t>
            </a:r>
            <a:endParaRPr lang="es-BR" dirty="0"/>
          </a:p>
          <a:p>
            <a:endParaRPr lang="es-BR" dirty="0"/>
          </a:p>
          <a:p>
            <a:endParaRPr lang="es-BR" dirty="0"/>
          </a:p>
          <a:p>
            <a:endParaRPr lang="es-BR" dirty="0"/>
          </a:p>
        </p:txBody>
      </p:sp>
    </p:spTree>
    <p:extLst>
      <p:ext uri="{BB962C8B-B14F-4D97-AF65-F5344CB8AC3E}">
        <p14:creationId xmlns:p14="http://schemas.microsoft.com/office/powerpoint/2010/main" val="42646026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pt-BR" dirty="0"/>
              <a:t>Captação Ilícita de Sufrágio</a:t>
            </a:r>
            <a:endParaRPr lang="es-BR" dirty="0"/>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782198" y="2247441"/>
            <a:ext cx="10561663" cy="4458159"/>
          </a:xfrm>
        </p:spPr>
        <p:txBody>
          <a:bodyPr>
            <a:normAutofit/>
          </a:bodyPr>
          <a:lstStyle/>
          <a:p>
            <a:pPr marL="457200" indent="-457200">
              <a:buFont typeface="+mj-lt"/>
              <a:buAutoNum type="arabicPeriod" startAt="3"/>
            </a:pPr>
            <a:endParaRPr lang="pt-BR" b="1" i="1" dirty="0"/>
          </a:p>
          <a:p>
            <a:r>
              <a:rPr lang="pt-BR" dirty="0"/>
              <a:t>É </a:t>
            </a:r>
            <a:r>
              <a:rPr lang="pt-BR" b="1" dirty="0"/>
              <a:t>ilícita</a:t>
            </a:r>
            <a:r>
              <a:rPr lang="pt-BR" dirty="0"/>
              <a:t> a </a:t>
            </a:r>
            <a:r>
              <a:rPr lang="pt-BR" b="1" dirty="0"/>
              <a:t>gravação ambiental </a:t>
            </a:r>
            <a:r>
              <a:rPr lang="pt-BR" dirty="0"/>
              <a:t>realizada em ambiente privado sem prévia autorização judicial e sem o consentimento ou ciência de todos os interlocutores</a:t>
            </a:r>
          </a:p>
          <a:p>
            <a:pPr lvl="1"/>
            <a:r>
              <a:rPr lang="pt-BR" dirty="0"/>
              <a:t>§ 4º do art. 8º-A, do Pacote Anticrime:</a:t>
            </a:r>
          </a:p>
          <a:p>
            <a:pPr lvl="2"/>
            <a:r>
              <a:rPr lang="pt-BR" dirty="0"/>
              <a:t>a gravação ambiental realizada por um dos interlocutores sem o prévio conhecimento das autoridades legitimadas no caput do mesmo artigo somente poderá ser utilizada em matéria de defesa no âmbito de processo criminal e desde que comprovada a integridade de seu conteúdo</a:t>
            </a:r>
          </a:p>
          <a:p>
            <a:pPr lvl="1"/>
            <a:r>
              <a:rPr lang="pt-BR" dirty="0"/>
              <a:t>TSE: </a:t>
            </a:r>
            <a:r>
              <a:rPr lang="pt-BR" i="1" dirty="0"/>
              <a:t>“em  um  </a:t>
            </a:r>
            <a:r>
              <a:rPr lang="pt-BR" b="1" i="1" dirty="0"/>
              <a:t>ambiente  caracterizado  pela  disputa</a:t>
            </a:r>
            <a:r>
              <a:rPr lang="pt-BR" i="1" dirty="0"/>
              <a:t>,  como  é  o  político,  notadamente  acirrado  pelo  período  eleitoral,  </a:t>
            </a:r>
            <a:r>
              <a:rPr lang="pt-BR" b="1" i="1" dirty="0"/>
              <a:t>deve  haver  o  desestímulo  a  condutas  desonestas  voltadas  a  tumultuar o enlace eleitoral</a:t>
            </a:r>
            <a:r>
              <a:rPr lang="es-BR" b="1" i="1" dirty="0"/>
              <a:t> </a:t>
            </a:r>
            <a:r>
              <a:rPr lang="es-BR" b="1" dirty="0"/>
              <a:t>“</a:t>
            </a:r>
          </a:p>
          <a:p>
            <a:r>
              <a:rPr lang="pt-BR" dirty="0"/>
              <a:t>Penalidade: cassação de registro e multa. Não são cumulativas</a:t>
            </a:r>
            <a:r>
              <a:rPr lang="es-BR" dirty="0"/>
              <a:t>.</a:t>
            </a:r>
          </a:p>
          <a:p>
            <a:pPr lvl="1"/>
            <a:r>
              <a:rPr lang="es-BR" dirty="0"/>
              <a:t>“</a:t>
            </a:r>
            <a:r>
              <a:rPr lang="es-MX" dirty="0"/>
              <a:t>a extinção dos mandatos não obsta que o representante persiga a penalidade de aplicação de multa”. </a:t>
            </a:r>
            <a:r>
              <a:rPr lang="pt-BR" dirty="0" err="1"/>
              <a:t>REsp</a:t>
            </a:r>
            <a:r>
              <a:rPr lang="pt-BR" dirty="0"/>
              <a:t> 0001333-24.2016.6.13.0044</a:t>
            </a:r>
            <a:r>
              <a:rPr lang="es-BR" dirty="0"/>
              <a:t> (Julgado em 16/12/2021)</a:t>
            </a:r>
            <a:endParaRPr lang="pt-BR" b="1" dirty="0"/>
          </a:p>
          <a:p>
            <a:pPr lvl="1" indent="-342900">
              <a:buFont typeface="+mj-lt"/>
              <a:buAutoNum type="arabicPeriod"/>
            </a:pPr>
            <a:endParaRPr lang="es-BR"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Tree>
    <p:extLst>
      <p:ext uri="{BB962C8B-B14F-4D97-AF65-F5344CB8AC3E}">
        <p14:creationId xmlns:p14="http://schemas.microsoft.com/office/powerpoint/2010/main" val="29659227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title"/>
          </p:nvPr>
        </p:nvSpPr>
        <p:spPr/>
        <p:txBody>
          <a:bodyPr/>
          <a:lstStyle/>
          <a:p>
            <a:pPr algn="ctr"/>
            <a:r>
              <a:rPr lang="pt-BR" sz="6000" dirty="0"/>
              <a:t>Propaganda Eleitoral</a:t>
            </a:r>
            <a:endParaRPr lang="es-BR" sz="6000" dirty="0"/>
          </a:p>
        </p:txBody>
      </p:sp>
      <p:sp>
        <p:nvSpPr>
          <p:cNvPr id="3" name="Marcador de texto 2">
            <a:extLst>
              <a:ext uri="{FF2B5EF4-FFF2-40B4-BE49-F238E27FC236}">
                <a16:creationId xmlns:a16="http://schemas.microsoft.com/office/drawing/2014/main" id="{A0917F7F-258F-F849-BA61-6A1CFB2F28C4}"/>
              </a:ext>
            </a:extLst>
          </p:cNvPr>
          <p:cNvSpPr>
            <a:spLocks noGrp="1"/>
          </p:cNvSpPr>
          <p:nvPr>
            <p:ph type="body" idx="1"/>
          </p:nvPr>
        </p:nvSpPr>
        <p:spPr/>
        <p:txBody>
          <a:bodyPr/>
          <a:lstStyle/>
          <a:p>
            <a:endParaRPr lang="es-BR"/>
          </a:p>
        </p:txBody>
      </p:sp>
    </p:spTree>
    <p:extLst>
      <p:ext uri="{BB962C8B-B14F-4D97-AF65-F5344CB8AC3E}">
        <p14:creationId xmlns:p14="http://schemas.microsoft.com/office/powerpoint/2010/main" val="14640451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Propaganda Eleitoral</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1154954" y="2603499"/>
            <a:ext cx="10188907" cy="3850309"/>
          </a:xfrm>
        </p:spPr>
        <p:txBody>
          <a:bodyPr>
            <a:normAutofit/>
          </a:bodyPr>
          <a:lstStyle/>
          <a:p>
            <a:pPr marL="457200" indent="-457200">
              <a:buFont typeface="+mj-lt"/>
              <a:buAutoNum type="arabicPeriod" startAt="3"/>
            </a:pPr>
            <a:endParaRPr lang="pt-BR" b="1" i="1" dirty="0"/>
          </a:p>
          <a:p>
            <a:pPr>
              <a:buFont typeface="Courier New" panose="02070309020205020404" pitchFamily="49" charset="0"/>
              <a:buChar char="o"/>
            </a:pPr>
            <a:r>
              <a:rPr lang="pt-BR" dirty="0"/>
              <a:t>Vedação, na fase de pré-campanha, do uso de meios proibidos durante o período eleitoral</a:t>
            </a:r>
            <a:endParaRPr lang="es-BR" dirty="0"/>
          </a:p>
          <a:p>
            <a:pPr marL="857250" lvl="1" indent="-457200"/>
            <a:r>
              <a:rPr lang="pt-BR" dirty="0"/>
              <a:t>No caso houve distribuição de </a:t>
            </a:r>
            <a:r>
              <a:rPr lang="pt-BR" b="1" dirty="0"/>
              <a:t>kits com álcool em gel e equipamentos de proteção individual a munícipes no ano eleitoral.</a:t>
            </a:r>
          </a:p>
          <a:p>
            <a:pPr marL="857250" lvl="1" indent="-457200"/>
            <a:r>
              <a:rPr lang="pt-BR" dirty="0"/>
              <a:t>aplicam-se aos atos de pré-campanha as proibições impostas durante o período eleitoral. Logo, configura propaganda extemporânea, ainda que não haja pedido de votos, a distribuição de brindes por pré-candidato</a:t>
            </a:r>
            <a:r>
              <a:rPr lang="es-BR" dirty="0"/>
              <a:t> </a:t>
            </a:r>
            <a:endParaRPr lang="es-BR" i="1" dirty="0"/>
          </a:p>
          <a:p>
            <a:pPr lvl="1" indent="-342900">
              <a:buFont typeface="+mj-lt"/>
              <a:buAutoNum type="arabicPeriod"/>
            </a:pPr>
            <a:endParaRPr lang="es-BR"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
        <p:nvSpPr>
          <p:cNvPr id="5" name="CuadroTexto 4">
            <a:extLst>
              <a:ext uri="{FF2B5EF4-FFF2-40B4-BE49-F238E27FC236}">
                <a16:creationId xmlns:a16="http://schemas.microsoft.com/office/drawing/2014/main" id="{B392B507-FA98-C64C-B2EF-6A84C0C4572D}"/>
              </a:ext>
            </a:extLst>
          </p:cNvPr>
          <p:cNvSpPr txBox="1"/>
          <p:nvPr/>
        </p:nvSpPr>
        <p:spPr>
          <a:xfrm>
            <a:off x="8101012" y="5629275"/>
            <a:ext cx="3528265" cy="769441"/>
          </a:xfrm>
          <a:prstGeom prst="rect">
            <a:avLst/>
          </a:prstGeom>
          <a:noFill/>
        </p:spPr>
        <p:txBody>
          <a:bodyPr wrap="square">
            <a:spAutoFit/>
          </a:bodyPr>
          <a:lstStyle/>
          <a:p>
            <a:pPr marL="0" indent="0">
              <a:buNone/>
            </a:pPr>
            <a:r>
              <a:rPr lang="es-MX" sz="1100" dirty="0">
                <a:solidFill>
                  <a:schemeClr val="tx1">
                    <a:lumMod val="65000"/>
                    <a:lumOff val="35000"/>
                  </a:schemeClr>
                </a:solidFill>
              </a:rPr>
              <a:t>Agravo Regimental no Agravo em Recurso Especial Eleitoral nº 0600046-63, Ibimirim/PE, rel. Min. Mauro Campbell Marques, julgado na sessão virtual de 5 a 11.2.2021.</a:t>
            </a:r>
          </a:p>
        </p:txBody>
      </p:sp>
    </p:spTree>
    <p:extLst>
      <p:ext uri="{BB962C8B-B14F-4D97-AF65-F5344CB8AC3E}">
        <p14:creationId xmlns:p14="http://schemas.microsoft.com/office/powerpoint/2010/main" val="343896494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Propaganda Eleitoral</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1154954" y="2185989"/>
            <a:ext cx="10188907" cy="4267820"/>
          </a:xfrm>
        </p:spPr>
        <p:txBody>
          <a:bodyPr>
            <a:normAutofit/>
          </a:bodyPr>
          <a:lstStyle/>
          <a:p>
            <a:pPr marL="457200" indent="-457200">
              <a:buFont typeface="+mj-lt"/>
              <a:buAutoNum type="arabicPeriod" startAt="3"/>
            </a:pPr>
            <a:endParaRPr lang="pt-BR" b="1" i="1" dirty="0"/>
          </a:p>
          <a:p>
            <a:r>
              <a:rPr lang="pt-BR" dirty="0"/>
              <a:t>Impossibilidade de </a:t>
            </a:r>
            <a:r>
              <a:rPr lang="pt-BR" dirty="0" err="1"/>
              <a:t>impulsionamento</a:t>
            </a:r>
            <a:r>
              <a:rPr lang="pt-BR" dirty="0"/>
              <a:t> promovido por pré-candidato</a:t>
            </a:r>
            <a:endParaRPr lang="pt-BR" b="1" dirty="0"/>
          </a:p>
          <a:p>
            <a:pPr lvl="1"/>
            <a:r>
              <a:rPr lang="pt-BR" i="1" dirty="0"/>
              <a:t>Se </a:t>
            </a:r>
            <a:r>
              <a:rPr lang="pt-BR" b="1" i="1" dirty="0" err="1"/>
              <a:t>impulsionamento</a:t>
            </a:r>
            <a:r>
              <a:rPr lang="pt-BR" i="1" dirty="0"/>
              <a:t> eletrônico </a:t>
            </a:r>
            <a:r>
              <a:rPr lang="pt-BR" b="1" i="1" dirty="0"/>
              <a:t>contratado por pessoa natural </a:t>
            </a:r>
            <a:r>
              <a:rPr lang="pt-BR" i="1" dirty="0"/>
              <a:t>em período de campanha </a:t>
            </a:r>
            <a:r>
              <a:rPr lang="pt-BR" b="1" i="1" dirty="0"/>
              <a:t>eleitoral é meio vedado</a:t>
            </a:r>
            <a:r>
              <a:rPr lang="pt-BR" i="1" dirty="0"/>
              <a:t>, de igual forma é </a:t>
            </a:r>
            <a:r>
              <a:rPr lang="pt-BR" b="1" i="1" dirty="0"/>
              <a:t>vedada sua contratação por pretensos candidatos no período de pré-campanha</a:t>
            </a:r>
            <a:r>
              <a:rPr lang="pt-BR" i="1" dirty="0"/>
              <a:t>.</a:t>
            </a:r>
            <a:endParaRPr lang="es-BR" i="1" dirty="0"/>
          </a:p>
          <a:p>
            <a:pPr lvl="1"/>
            <a:r>
              <a:rPr lang="pt-BR" i="1" dirty="0"/>
              <a:t>O art. 57-C da Lei das Eleições -  </a:t>
            </a:r>
            <a:r>
              <a:rPr lang="pt-BR" b="1" i="1" dirty="0"/>
              <a:t>o </a:t>
            </a:r>
            <a:r>
              <a:rPr lang="pt-BR" b="1" i="1" dirty="0" err="1"/>
              <a:t>impulsionamento</a:t>
            </a:r>
            <a:r>
              <a:rPr lang="pt-BR" b="1" i="1" dirty="0"/>
              <a:t> eletrônico é exceção </a:t>
            </a:r>
            <a:r>
              <a:rPr lang="pt-BR" i="1" dirty="0"/>
              <a:t>à vedação à veiculação de qualquer tipo de propaganda eleitoral paga na internet</a:t>
            </a:r>
            <a:endParaRPr lang="es-BR" i="1" dirty="0"/>
          </a:p>
          <a:p>
            <a:pPr lvl="2"/>
            <a:r>
              <a:rPr lang="pt-BR" i="1" dirty="0"/>
              <a:t>Art. 57-C.  É vedada a veiculação de qualquer tipo de propaganda eleitoral paga na internet, </a:t>
            </a:r>
            <a:r>
              <a:rPr lang="pt-BR" b="1" i="1" dirty="0"/>
              <a:t>excetuado</a:t>
            </a:r>
            <a:r>
              <a:rPr lang="pt-BR" i="1" dirty="0"/>
              <a:t> o </a:t>
            </a:r>
            <a:r>
              <a:rPr lang="pt-BR" i="1" dirty="0" err="1"/>
              <a:t>impulsionamento</a:t>
            </a:r>
            <a:r>
              <a:rPr lang="pt-BR" i="1" dirty="0"/>
              <a:t> de conteúdos, desde que identificado de forma inequívoca como tal e contratado exclusivamente por partidos, coligações e candidatos e seus representantes.   </a:t>
            </a:r>
          </a:p>
          <a:p>
            <a:pPr lvl="1"/>
            <a:r>
              <a:rPr lang="pt-BR" b="1" i="1" dirty="0"/>
              <a:t>O TSE excepcionou esse entendimento em 2021, em um caso em que houve apenas uma postagem patrocinada por pré-candidato. (060079-64 - 10/08/21)</a:t>
            </a:r>
            <a:endParaRPr lang="es-BR" b="1" i="1" dirty="0"/>
          </a:p>
          <a:p>
            <a:pPr lvl="1"/>
            <a:endParaRPr lang="es-BR" i="1" dirty="0"/>
          </a:p>
          <a:p>
            <a:endParaRPr lang="es-BR" b="1" i="1" dirty="0"/>
          </a:p>
          <a:p>
            <a:pPr lvl="1" indent="-342900">
              <a:buFont typeface="+mj-lt"/>
              <a:buAutoNum type="arabicPeriod"/>
            </a:pPr>
            <a:endParaRPr lang="es-BR"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Tree>
    <p:extLst>
      <p:ext uri="{BB962C8B-B14F-4D97-AF65-F5344CB8AC3E}">
        <p14:creationId xmlns:p14="http://schemas.microsoft.com/office/powerpoint/2010/main" val="24786100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B49DC8-828F-0F46-B53B-359D161DEB5A}"/>
              </a:ext>
            </a:extLst>
          </p:cNvPr>
          <p:cNvSpPr>
            <a:spLocks noGrp="1"/>
          </p:cNvSpPr>
          <p:nvPr>
            <p:ph type="title"/>
          </p:nvPr>
        </p:nvSpPr>
        <p:spPr/>
        <p:txBody>
          <a:bodyPr/>
          <a:lstStyle/>
          <a:p>
            <a:r>
              <a:rPr lang="es-BR" dirty="0"/>
              <a:t>Propaganda Eleitoral</a:t>
            </a:r>
          </a:p>
        </p:txBody>
      </p:sp>
      <p:sp>
        <p:nvSpPr>
          <p:cNvPr id="3" name="Marcador de contenido 2">
            <a:extLst>
              <a:ext uri="{FF2B5EF4-FFF2-40B4-BE49-F238E27FC236}">
                <a16:creationId xmlns:a16="http://schemas.microsoft.com/office/drawing/2014/main" id="{A13E5FA9-FAB8-6E43-91AD-77BC30FCE694}"/>
              </a:ext>
            </a:extLst>
          </p:cNvPr>
          <p:cNvSpPr>
            <a:spLocks noGrp="1"/>
          </p:cNvSpPr>
          <p:nvPr>
            <p:ph idx="1"/>
          </p:nvPr>
        </p:nvSpPr>
        <p:spPr/>
        <p:txBody>
          <a:bodyPr>
            <a:normAutofit fontScale="92500" lnSpcReduction="10000"/>
          </a:bodyPr>
          <a:lstStyle/>
          <a:p>
            <a:r>
              <a:rPr lang="es-BR" dirty="0"/>
              <a:t>Discurso de ódio e liberdade de expressão (</a:t>
            </a:r>
            <a:r>
              <a:rPr lang="es-MX" dirty="0"/>
              <a:t>Recurso Especial Eleitoral nº 0600072-23)</a:t>
            </a:r>
          </a:p>
          <a:p>
            <a:pPr lvl="1"/>
            <a:r>
              <a:rPr lang="es-MX" dirty="0"/>
              <a:t>Caso: candidato chamado de “nazista”, “mentiroso” e “corrupto” em período anterior ao autorizado para propaganda eleitoral</a:t>
            </a:r>
          </a:p>
          <a:p>
            <a:pPr lvl="1"/>
            <a:r>
              <a:rPr lang="es-BR" dirty="0"/>
              <a:t>art. 58 da Lei das Eleições - </a:t>
            </a:r>
            <a:r>
              <a:rPr lang="es-BR" b="1" dirty="0"/>
              <a:t>direito de resposta </a:t>
            </a:r>
            <a:r>
              <a:rPr lang="es-BR" dirty="0"/>
              <a:t>ao “candidato, partido ou coligação atingidos, ainda que de forma indireta, por conceito, imagem ou afirmação caluniosa, difamatória, injuriosa ou sabidamente inverídica, difundidos por qualquer veículo de comunicação social”</a:t>
            </a:r>
          </a:p>
          <a:p>
            <a:pPr lvl="1"/>
            <a:r>
              <a:rPr lang="es-BR" dirty="0"/>
              <a:t>Resolução TSE nº 23.610/2019 </a:t>
            </a:r>
            <a:r>
              <a:rPr lang="pt-BR" dirty="0"/>
              <a:t>-</a:t>
            </a:r>
            <a:r>
              <a:rPr lang="es-BR" dirty="0"/>
              <a:t> “a manifestação espontânea na internet de pessoas naturais em matéria político-eleitoral, mesmo que sob a forma de elogio ou crítica a candidato ou partido político, não será considerada propaganda” desde que não se trate de ofensa a honra ou a imagem de candidatos, partidos ou coligações; ou divulgação de fatos sabidamente inverídicos” (art. 26, §6º).</a:t>
            </a:r>
            <a:endParaRPr lang="es-BR" i="1" dirty="0"/>
          </a:p>
        </p:txBody>
      </p:sp>
    </p:spTree>
    <p:extLst>
      <p:ext uri="{BB962C8B-B14F-4D97-AF65-F5344CB8AC3E}">
        <p14:creationId xmlns:p14="http://schemas.microsoft.com/office/powerpoint/2010/main" val="33370678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87B476-F0A2-B549-9E58-E4B3B8666980}"/>
              </a:ext>
            </a:extLst>
          </p:cNvPr>
          <p:cNvSpPr>
            <a:spLocks noGrp="1"/>
          </p:cNvSpPr>
          <p:nvPr>
            <p:ph type="title"/>
          </p:nvPr>
        </p:nvSpPr>
        <p:spPr/>
        <p:txBody>
          <a:bodyPr/>
          <a:lstStyle/>
          <a:p>
            <a:endParaRPr lang="es-BR" dirty="0"/>
          </a:p>
        </p:txBody>
      </p:sp>
      <p:sp>
        <p:nvSpPr>
          <p:cNvPr id="5" name="Marcador de texto 4">
            <a:extLst>
              <a:ext uri="{FF2B5EF4-FFF2-40B4-BE49-F238E27FC236}">
                <a16:creationId xmlns:a16="http://schemas.microsoft.com/office/drawing/2014/main" id="{1C74767C-1E72-774E-9345-4EED635977B6}"/>
              </a:ext>
            </a:extLst>
          </p:cNvPr>
          <p:cNvSpPr>
            <a:spLocks noGrp="1"/>
          </p:cNvSpPr>
          <p:nvPr>
            <p:ph type="body" idx="1"/>
          </p:nvPr>
        </p:nvSpPr>
        <p:spPr/>
        <p:txBody>
          <a:bodyPr/>
          <a:lstStyle/>
          <a:p>
            <a:r>
              <a:rPr lang="es-BR" dirty="0"/>
              <a:t>OBJETIVO</a:t>
            </a:r>
          </a:p>
        </p:txBody>
      </p:sp>
      <p:sp>
        <p:nvSpPr>
          <p:cNvPr id="4" name="Marcador de contenido 2">
            <a:extLst>
              <a:ext uri="{FF2B5EF4-FFF2-40B4-BE49-F238E27FC236}">
                <a16:creationId xmlns:a16="http://schemas.microsoft.com/office/drawing/2014/main" id="{4B7F6450-B4D3-7A41-BCFA-25B7CE52DFF5}"/>
              </a:ext>
            </a:extLst>
          </p:cNvPr>
          <p:cNvSpPr>
            <a:spLocks noGrp="1"/>
          </p:cNvSpPr>
          <p:nvPr>
            <p:ph sz="half" idx="2"/>
          </p:nvPr>
        </p:nvSpPr>
        <p:spPr/>
        <p:txBody>
          <a:bodyPr>
            <a:normAutofit fontScale="92500"/>
          </a:bodyPr>
          <a:lstStyle/>
          <a:p>
            <a:pPr algn="just">
              <a:spcBef>
                <a:spcPts val="1600"/>
              </a:spcBef>
              <a:spcAft>
                <a:spcPts val="600"/>
              </a:spcAft>
            </a:pPr>
            <a:r>
              <a:rPr lang="es-MX" dirty="0"/>
              <a:t>produzir </a:t>
            </a:r>
            <a:r>
              <a:rPr lang="pt-BR" dirty="0"/>
              <a:t>proposições interpretativas das normas aplicáveis ao Direito Eleitoral de  forma que estejam adequadas às inovações legislativas, ao posicionamento doutrinário e, ainda, à jurisprudência dos tribunais eleitorais e do Supremo Tribunal Federal, em matéria eleitoral, visando assim contribuir para o aperfeiçoamento desse campo de estudo.</a:t>
            </a:r>
            <a:endParaRPr lang="es-BR" dirty="0"/>
          </a:p>
          <a:p>
            <a:endParaRPr lang="es-BR" b="1" dirty="0"/>
          </a:p>
        </p:txBody>
      </p:sp>
      <p:sp>
        <p:nvSpPr>
          <p:cNvPr id="6" name="Marcador de texto 5">
            <a:extLst>
              <a:ext uri="{FF2B5EF4-FFF2-40B4-BE49-F238E27FC236}">
                <a16:creationId xmlns:a16="http://schemas.microsoft.com/office/drawing/2014/main" id="{37D15CDF-2360-1545-9F16-1F9B4D90BBA1}"/>
              </a:ext>
            </a:extLst>
          </p:cNvPr>
          <p:cNvSpPr>
            <a:spLocks noGrp="1"/>
          </p:cNvSpPr>
          <p:nvPr>
            <p:ph type="body" sz="quarter" idx="3"/>
          </p:nvPr>
        </p:nvSpPr>
        <p:spPr/>
        <p:txBody>
          <a:bodyPr/>
          <a:lstStyle/>
          <a:p>
            <a:r>
              <a:rPr lang="es-BR" dirty="0"/>
              <a:t>FUNÇÃO</a:t>
            </a:r>
          </a:p>
        </p:txBody>
      </p:sp>
      <p:sp>
        <p:nvSpPr>
          <p:cNvPr id="7" name="Marcador de contenido 6">
            <a:extLst>
              <a:ext uri="{FF2B5EF4-FFF2-40B4-BE49-F238E27FC236}">
                <a16:creationId xmlns:a16="http://schemas.microsoft.com/office/drawing/2014/main" id="{9C0DC429-383E-4349-9396-DA3C88E4EF05}"/>
              </a:ext>
            </a:extLst>
          </p:cNvPr>
          <p:cNvSpPr>
            <a:spLocks noGrp="1"/>
          </p:cNvSpPr>
          <p:nvPr>
            <p:ph sz="quarter" idx="4"/>
          </p:nvPr>
        </p:nvSpPr>
        <p:spPr/>
        <p:txBody>
          <a:bodyPr>
            <a:normAutofit fontScale="92500"/>
          </a:bodyPr>
          <a:lstStyle/>
          <a:p>
            <a:r>
              <a:rPr lang="es-MX" dirty="0"/>
              <a:t>s</a:t>
            </a:r>
            <a:r>
              <a:rPr lang="es-BR" dirty="0"/>
              <a:t>ervir de referência sobre o posicionamente jurisprudencial e doutrinário acerca do direito eleitoral para aplicação e compreensão pelos operadores do direito</a:t>
            </a:r>
          </a:p>
        </p:txBody>
      </p:sp>
    </p:spTree>
    <p:extLst>
      <p:ext uri="{BB962C8B-B14F-4D97-AF65-F5344CB8AC3E}">
        <p14:creationId xmlns:p14="http://schemas.microsoft.com/office/powerpoint/2010/main" val="19827439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BCC665-A5D7-484D-A8F6-5B21D390DC15}"/>
              </a:ext>
            </a:extLst>
          </p:cNvPr>
          <p:cNvSpPr>
            <a:spLocks noGrp="1"/>
          </p:cNvSpPr>
          <p:nvPr>
            <p:ph type="title"/>
          </p:nvPr>
        </p:nvSpPr>
        <p:spPr/>
        <p:txBody>
          <a:bodyPr/>
          <a:lstStyle/>
          <a:p>
            <a:endParaRPr lang="es-BR"/>
          </a:p>
        </p:txBody>
      </p:sp>
      <p:sp>
        <p:nvSpPr>
          <p:cNvPr id="3" name="Marcador de contenido 2">
            <a:extLst>
              <a:ext uri="{FF2B5EF4-FFF2-40B4-BE49-F238E27FC236}">
                <a16:creationId xmlns:a16="http://schemas.microsoft.com/office/drawing/2014/main" id="{EA721F51-F723-8E4B-BAB0-3075B9A5166B}"/>
              </a:ext>
            </a:extLst>
          </p:cNvPr>
          <p:cNvSpPr>
            <a:spLocks noGrp="1"/>
          </p:cNvSpPr>
          <p:nvPr>
            <p:ph idx="1"/>
          </p:nvPr>
        </p:nvSpPr>
        <p:spPr/>
        <p:txBody>
          <a:bodyPr/>
          <a:lstStyle/>
          <a:p>
            <a:r>
              <a:rPr lang="es-BR" dirty="0"/>
              <a:t>Discursos de ódio como limitação à liberdade de expressão</a:t>
            </a:r>
          </a:p>
          <a:p>
            <a:r>
              <a:rPr lang="es-BR" dirty="0"/>
              <a:t>TSE, por maioria, considerou propaganda eleitoral antecipada negativa</a:t>
            </a:r>
          </a:p>
          <a:p>
            <a:pPr lvl="1"/>
            <a:r>
              <a:rPr lang="es-MX" dirty="0"/>
              <a:t>I</a:t>
            </a:r>
            <a:r>
              <a:rPr lang="es-BR" dirty="0"/>
              <a:t>nadmissibilidade do discurso de ódio</a:t>
            </a:r>
          </a:p>
          <a:p>
            <a:pPr lvl="1"/>
            <a:r>
              <a:rPr lang="es-BR" dirty="0"/>
              <a:t>Extensão ao período pré-eleitoral das vedações vigentes no período eleitoral</a:t>
            </a:r>
          </a:p>
          <a:p>
            <a:r>
              <a:rPr lang="es-BR" dirty="0"/>
              <a:t>Críticas</a:t>
            </a:r>
          </a:p>
          <a:p>
            <a:endParaRPr lang="es-BR" dirty="0"/>
          </a:p>
        </p:txBody>
      </p:sp>
    </p:spTree>
    <p:extLst>
      <p:ext uri="{BB962C8B-B14F-4D97-AF65-F5344CB8AC3E}">
        <p14:creationId xmlns:p14="http://schemas.microsoft.com/office/powerpoint/2010/main" val="38427411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title"/>
          </p:nvPr>
        </p:nvSpPr>
        <p:spPr/>
        <p:txBody>
          <a:bodyPr/>
          <a:lstStyle/>
          <a:p>
            <a:pPr algn="ctr"/>
            <a:r>
              <a:rPr lang="pt-BR" sz="6000" dirty="0"/>
              <a:t>Fidelidade Partidária</a:t>
            </a:r>
            <a:endParaRPr lang="es-BR" sz="6000" dirty="0"/>
          </a:p>
        </p:txBody>
      </p:sp>
      <p:sp>
        <p:nvSpPr>
          <p:cNvPr id="3" name="Marcador de texto 2">
            <a:extLst>
              <a:ext uri="{FF2B5EF4-FFF2-40B4-BE49-F238E27FC236}">
                <a16:creationId xmlns:a16="http://schemas.microsoft.com/office/drawing/2014/main" id="{A0917F7F-258F-F849-BA61-6A1CFB2F28C4}"/>
              </a:ext>
            </a:extLst>
          </p:cNvPr>
          <p:cNvSpPr>
            <a:spLocks noGrp="1"/>
          </p:cNvSpPr>
          <p:nvPr>
            <p:ph type="body" idx="1"/>
          </p:nvPr>
        </p:nvSpPr>
        <p:spPr/>
        <p:txBody>
          <a:bodyPr/>
          <a:lstStyle/>
          <a:p>
            <a:endParaRPr lang="es-BR"/>
          </a:p>
        </p:txBody>
      </p:sp>
    </p:spTree>
    <p:extLst>
      <p:ext uri="{BB962C8B-B14F-4D97-AF65-F5344CB8AC3E}">
        <p14:creationId xmlns:p14="http://schemas.microsoft.com/office/powerpoint/2010/main" val="25432031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60D755-C4F8-4C46-8241-14239F1743DF}"/>
              </a:ext>
            </a:extLst>
          </p:cNvPr>
          <p:cNvSpPr>
            <a:spLocks noGrp="1"/>
          </p:cNvSpPr>
          <p:nvPr>
            <p:ph type="title"/>
          </p:nvPr>
        </p:nvSpPr>
        <p:spPr/>
        <p:txBody>
          <a:bodyPr/>
          <a:lstStyle/>
          <a:p>
            <a:endParaRPr lang="es-BR" dirty="0"/>
          </a:p>
        </p:txBody>
      </p:sp>
      <p:sp>
        <p:nvSpPr>
          <p:cNvPr id="3" name="Marcador de contenido 2">
            <a:extLst>
              <a:ext uri="{FF2B5EF4-FFF2-40B4-BE49-F238E27FC236}">
                <a16:creationId xmlns:a16="http://schemas.microsoft.com/office/drawing/2014/main" id="{54D79F59-CF05-4745-AE6B-186EF9B14433}"/>
              </a:ext>
            </a:extLst>
          </p:cNvPr>
          <p:cNvSpPr>
            <a:spLocks noGrp="1"/>
          </p:cNvSpPr>
          <p:nvPr>
            <p:ph idx="1"/>
          </p:nvPr>
        </p:nvSpPr>
        <p:spPr>
          <a:xfrm>
            <a:off x="1065633" y="2468032"/>
            <a:ext cx="9960330" cy="4124154"/>
          </a:xfrm>
        </p:spPr>
        <p:txBody>
          <a:bodyPr>
            <a:normAutofit/>
          </a:bodyPr>
          <a:lstStyle/>
          <a:p>
            <a:r>
              <a:rPr lang="pt-BR" dirty="0"/>
              <a:t>Configura infidelidade partidária a migração, para terceira agremiação política, do parlamentar que já tenha se filiado anteriormente a outra legenda em decorrência da não superação da cláusula de barreira do partido pelo qual se elegeu. </a:t>
            </a:r>
            <a:r>
              <a:rPr lang="pt-BR" sz="1100" dirty="0"/>
              <a:t>(Consulta nº 0600161-20.2021, rel. Min. Alexandre de Moraes, 11-17/2/2022.</a:t>
            </a:r>
            <a:endParaRPr lang="es-BR" sz="1100" dirty="0"/>
          </a:p>
          <a:p>
            <a:pPr lvl="1"/>
            <a:endParaRPr lang="pt-BR" i="1" dirty="0"/>
          </a:p>
          <a:p>
            <a:pPr lvl="1"/>
            <a:r>
              <a:rPr lang="pt-BR" i="1" dirty="0"/>
              <a:t>CF – Art. 17 - § 5º Ao eleito por partido que não preencher os requisitos previstos no § 3º deste artigo é assegurado o mandato e facultada a filiação, sem perda do mandato, a outro partido que os tenha atingido, não sendo essa filiação considerada para fins de distribuição dos recursos do fundo partidário e de acesso gratuito ao tempo de rádio e de televisão</a:t>
            </a:r>
          </a:p>
          <a:p>
            <a:r>
              <a:rPr lang="es-MX" i="1" dirty="0"/>
              <a:t>O parlamentar que já fez o uso da faculdade prevista no § 5º do art. 17 da Constituição Federal não pode, salvo presente nova hipótese prevista no art. 17, § 6º, da CF e no art. 22-A da Lei nº 9.096/1995, migrar para um terceiro partido político, sob pena de perda de mandato</a:t>
            </a:r>
            <a:endParaRPr lang="es-BR" i="1" dirty="0"/>
          </a:p>
          <a:p>
            <a:pPr lvl="1"/>
            <a:endParaRPr lang="es-BR" i="1" dirty="0"/>
          </a:p>
          <a:p>
            <a:pPr lvl="1"/>
            <a:endParaRPr lang="es-BR" dirty="0"/>
          </a:p>
        </p:txBody>
      </p:sp>
    </p:spTree>
    <p:extLst>
      <p:ext uri="{BB962C8B-B14F-4D97-AF65-F5344CB8AC3E}">
        <p14:creationId xmlns:p14="http://schemas.microsoft.com/office/powerpoint/2010/main" val="423912852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par>
                          <p:cTn id="9" fill="hold">
                            <p:stCondLst>
                              <p:cond delay="0"/>
                            </p:stCondLst>
                            <p:childTnLst>
                              <p:par>
                                <p:cTn id="10" presetID="19" presetClass="emph" presetSubtype="0" fill="hold" grpId="0" nodeType="afterEffect">
                                  <p:stCondLst>
                                    <p:cond delay="0"/>
                                  </p:stCondLst>
                                  <p:childTnLst>
                                    <p:animClr clrSpc="rgb" dir="cw">
                                      <p:cBhvr override="childStyle">
                                        <p:cTn id="11" dur="500" fill="hold"/>
                                        <p:tgtEl>
                                          <p:spTgt spid="3">
                                            <p:txEl>
                                              <p:pRg st="3" end="3"/>
                                            </p:txEl>
                                          </p:spTgt>
                                        </p:tgtEl>
                                        <p:attrNameLst>
                                          <p:attrName>style.color</p:attrName>
                                        </p:attrNameLst>
                                      </p:cBhvr>
                                      <p:to>
                                        <a:schemeClr val="accent2"/>
                                      </p:to>
                                    </p:animClr>
                                    <p:animClr clrSpc="rgb" dir="cw">
                                      <p:cBhvr>
                                        <p:cTn id="12" dur="500" fill="hold"/>
                                        <p:tgtEl>
                                          <p:spTgt spid="3">
                                            <p:txEl>
                                              <p:pRg st="3" end="3"/>
                                            </p:txEl>
                                          </p:spTgt>
                                        </p:tgtEl>
                                        <p:attrNameLst>
                                          <p:attrName>fillcolor</p:attrName>
                                        </p:attrNameLst>
                                      </p:cBhvr>
                                      <p:to>
                                        <a:schemeClr val="accent2"/>
                                      </p:to>
                                    </p:animClr>
                                    <p:set>
                                      <p:cBhvr>
                                        <p:cTn id="13" dur="500" fill="hold"/>
                                        <p:tgtEl>
                                          <p:spTgt spid="3">
                                            <p:txEl>
                                              <p:pRg st="3" end="3"/>
                                            </p:txEl>
                                          </p:spTgt>
                                        </p:tgtEl>
                                        <p:attrNameLst>
                                          <p:attrName>fill.type</p:attrName>
                                        </p:attrNameLst>
                                      </p:cBhvr>
                                      <p:to>
                                        <p:strVal val="solid"/>
                                      </p:to>
                                    </p:set>
                                    <p:set>
                                      <p:cBhvr>
                                        <p:cTn id="14"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Fidelidade partidária</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489098" y="2402959"/>
            <a:ext cx="11291776" cy="4199860"/>
          </a:xfrm>
        </p:spPr>
        <p:txBody>
          <a:bodyPr>
            <a:normAutofit fontScale="85000" lnSpcReduction="10000"/>
          </a:bodyPr>
          <a:lstStyle/>
          <a:p>
            <a:pPr marL="457200" indent="-457200">
              <a:buFont typeface="+mj-lt"/>
              <a:buAutoNum type="arabicPeriod"/>
            </a:pPr>
            <a:endParaRPr lang="pt-BR" cap="none" dirty="0">
              <a:solidFill>
                <a:schemeClr val="tx2"/>
              </a:solidFill>
            </a:endParaRPr>
          </a:p>
          <a:p>
            <a:pPr marL="457200" indent="-457200">
              <a:buFont typeface="+mj-lt"/>
              <a:buAutoNum type="arabicPeriod"/>
            </a:pPr>
            <a:r>
              <a:rPr lang="pt-BR" dirty="0"/>
              <a:t>A partir das eleições de 2018, a carta de anuência oferecida pelos partidos políticos aos representantes individuais, eleitos pela legenda, por si só, não configura justa causa para a desfiliação partidária. (Pet - Petição nº 060048226 - CURITIBA - PR)</a:t>
            </a:r>
          </a:p>
          <a:p>
            <a:pPr marL="685800" lvl="1"/>
            <a:r>
              <a:rPr lang="pt-BR" b="1" dirty="0">
                <a:solidFill>
                  <a:schemeClr val="tx2"/>
                </a:solidFill>
              </a:rPr>
              <a:t>CASO ROMAN</a:t>
            </a:r>
            <a:endParaRPr lang="es-BR" b="1" dirty="0"/>
          </a:p>
          <a:p>
            <a:pPr marL="457200" indent="-457200">
              <a:buFont typeface="+mj-lt"/>
              <a:buAutoNum type="arabicPeriod"/>
            </a:pPr>
            <a:r>
              <a:rPr lang="pt-BR" cap="none" dirty="0">
                <a:solidFill>
                  <a:schemeClr val="tx2"/>
                </a:solidFill>
              </a:rPr>
              <a:t>A autonomia política prometida em </a:t>
            </a:r>
            <a:r>
              <a:rPr lang="pt-BR" b="1" cap="none" dirty="0">
                <a:solidFill>
                  <a:schemeClr val="tx2"/>
                </a:solidFill>
              </a:rPr>
              <a:t>carta-compromisso</a:t>
            </a:r>
            <a:r>
              <a:rPr lang="pt-BR" cap="none" dirty="0">
                <a:solidFill>
                  <a:schemeClr val="tx2"/>
                </a:solidFill>
              </a:rPr>
              <a:t>, firmada entre agremiação e movimento cívico, é circunstância relevante na análise de justa causa em pedido de desfiliação partidária.</a:t>
            </a:r>
          </a:p>
          <a:p>
            <a:pPr marL="685800" lvl="1"/>
            <a:r>
              <a:rPr lang="pt-BR" b="1" dirty="0">
                <a:solidFill>
                  <a:schemeClr val="tx2"/>
                </a:solidFill>
              </a:rPr>
              <a:t>CASO TÁBATA AMARAL</a:t>
            </a:r>
            <a:endParaRPr lang="pt-BR" b="1" cap="none" dirty="0">
              <a:solidFill>
                <a:schemeClr val="tx2"/>
              </a:solidFill>
            </a:endParaRPr>
          </a:p>
          <a:p>
            <a:pPr marL="457200" indent="-457200">
              <a:buFont typeface="+mj-lt"/>
              <a:buAutoNum type="arabicPeriod"/>
            </a:pPr>
            <a:r>
              <a:rPr lang="pt-BR" dirty="0"/>
              <a:t>A  existência  de  </a:t>
            </a:r>
            <a:r>
              <a:rPr lang="pt-BR" i="1" dirty="0"/>
              <a:t>carta  de  anuência</a:t>
            </a:r>
            <a:r>
              <a:rPr lang="pt-BR" dirty="0"/>
              <a:t>  com  a  desfiliação,  assinada  pelo  presidente  do  diretório  municipal, bem como de </a:t>
            </a:r>
            <a:r>
              <a:rPr lang="pt-BR" i="1" dirty="0"/>
              <a:t>ato formal de expulsão do parlamentar</a:t>
            </a:r>
            <a:r>
              <a:rPr lang="pt-BR" dirty="0"/>
              <a:t>, com o </a:t>
            </a:r>
            <a:r>
              <a:rPr lang="pt-BR" i="1" dirty="0"/>
              <a:t>registro do desligamento</a:t>
            </a:r>
            <a:r>
              <a:rPr lang="pt-BR" dirty="0"/>
              <a:t> nos assentos da Justiça Eleitoral e baixa no Sistema de Filiação Partidária (Filia), </a:t>
            </a:r>
            <a:r>
              <a:rPr lang="pt-BR" i="1" dirty="0"/>
              <a:t>afasta o interesse processual para a propositura de ação de perda de mandato eletivo</a:t>
            </a:r>
          </a:p>
          <a:p>
            <a:pPr lvl="1"/>
            <a:r>
              <a:rPr lang="pt-BR" sz="1200" dirty="0"/>
              <a:t>Agravo Regimental na Ação de Justificação de Desfiliação Partidária/Perda de Cargo Eletivo nº 0601896-25, Recife/PE, rel. Min. Alexandre de Moraes, 4 a 10/2/2022</a:t>
            </a:r>
          </a:p>
          <a:p>
            <a:pPr marL="457200" indent="-457200">
              <a:buFont typeface="+mj-lt"/>
              <a:buAutoNum type="arabicPeriod"/>
            </a:pPr>
            <a:r>
              <a:rPr lang="pt-BR" dirty="0"/>
              <a:t>Acusações  de  atos  de  corrupção  praticados  por  dirigentes  do  partido  não  são  suficientes  para  configurar hipótese de justa causa para desfiliação partidária consistente na mudança substancial ou desvio reiterado do programa partidário, prevista no art. 22-A, </a:t>
            </a:r>
            <a:r>
              <a:rPr lang="pt-BR" dirty="0" err="1"/>
              <a:t>I</a:t>
            </a:r>
            <a:r>
              <a:rPr lang="pt-BR" dirty="0"/>
              <a:t>, da Lei nº 9.096/1995</a:t>
            </a:r>
            <a:endParaRPr lang="es-BR"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Tree>
    <p:extLst>
      <p:ext uri="{BB962C8B-B14F-4D97-AF65-F5344CB8AC3E}">
        <p14:creationId xmlns:p14="http://schemas.microsoft.com/office/powerpoint/2010/main" val="192938450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1" nodeType="click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9FDDB3-183E-4E48-A285-7BA6B34744B0}"/>
              </a:ext>
            </a:extLst>
          </p:cNvPr>
          <p:cNvSpPr>
            <a:spLocks noGrp="1"/>
          </p:cNvSpPr>
          <p:nvPr>
            <p:ph type="title"/>
          </p:nvPr>
        </p:nvSpPr>
        <p:spPr/>
        <p:txBody>
          <a:bodyPr/>
          <a:lstStyle/>
          <a:p>
            <a:r>
              <a:rPr lang="es-BR" dirty="0"/>
              <a:t>Caso hipotético</a:t>
            </a:r>
          </a:p>
        </p:txBody>
      </p:sp>
      <p:sp>
        <p:nvSpPr>
          <p:cNvPr id="3" name="Marcador de contenido 2">
            <a:extLst>
              <a:ext uri="{FF2B5EF4-FFF2-40B4-BE49-F238E27FC236}">
                <a16:creationId xmlns:a16="http://schemas.microsoft.com/office/drawing/2014/main" id="{BB5C028D-3EB3-E049-BDC3-1388DB942803}"/>
              </a:ext>
            </a:extLst>
          </p:cNvPr>
          <p:cNvSpPr>
            <a:spLocks noGrp="1"/>
          </p:cNvSpPr>
          <p:nvPr>
            <p:ph idx="1"/>
          </p:nvPr>
        </p:nvSpPr>
        <p:spPr>
          <a:xfrm>
            <a:off x="184570" y="2398226"/>
            <a:ext cx="5740369" cy="4339650"/>
          </a:xfrm>
          <a:solidFill>
            <a:schemeClr val="accent1">
              <a:lumMod val="40000"/>
              <a:lumOff val="60000"/>
            </a:schemeClr>
          </a:solidFill>
          <a:ln>
            <a:solidFill>
              <a:schemeClr val="accent1">
                <a:lumMod val="20000"/>
                <a:lumOff val="80000"/>
              </a:schemeClr>
            </a:solidFill>
          </a:ln>
        </p:spPr>
        <p:txBody>
          <a:bodyPr wrap="square">
            <a:normAutofit/>
          </a:bodyPr>
          <a:lstStyle/>
          <a:p>
            <a:pPr marL="0" lvl="0" indent="0">
              <a:lnSpc>
                <a:spcPct val="150000"/>
              </a:lnSpc>
              <a:buNone/>
            </a:pPr>
            <a:r>
              <a:rPr lang="pt-BR" sz="1400" i="1" dirty="0"/>
              <a:t>JOÃO DA SILVA foi eleito para o cargo de Deputado Estadual pelo Partido da Causa Justa - PCJ - nas eleições de 2018. Antes de se filiar ao partido, firmou carta-compromisso com a agremiação garantindo autonomia parlamentar no caso de ser eleito. Durante o curso de seu mandato, por duas oportunidades, JOAO DA SILVA votou em sentido diverso da orientação partidária. Diante desse comportamento contrário aos interesses partidários, foi promovida sua expulsão da agremiação. </a:t>
            </a:r>
            <a:endParaRPr lang="es-BR" sz="1400" i="1" dirty="0"/>
          </a:p>
        </p:txBody>
      </p:sp>
      <p:sp>
        <p:nvSpPr>
          <p:cNvPr id="6" name="CuadroTexto 5">
            <a:extLst>
              <a:ext uri="{FF2B5EF4-FFF2-40B4-BE49-F238E27FC236}">
                <a16:creationId xmlns:a16="http://schemas.microsoft.com/office/drawing/2014/main" id="{BF685F07-3C7F-4446-921A-64B73EE3CFAE}"/>
              </a:ext>
            </a:extLst>
          </p:cNvPr>
          <p:cNvSpPr txBox="1"/>
          <p:nvPr/>
        </p:nvSpPr>
        <p:spPr>
          <a:xfrm>
            <a:off x="6096000" y="2398225"/>
            <a:ext cx="5911430" cy="4339649"/>
          </a:xfrm>
          <a:prstGeom prst="rect">
            <a:avLst/>
          </a:prstGeom>
          <a:solidFill>
            <a:schemeClr val="tx2">
              <a:lumMod val="20000"/>
              <a:lumOff val="80000"/>
            </a:schemeClr>
          </a:solidFill>
          <a:ln>
            <a:solidFill>
              <a:schemeClr val="accent1">
                <a:lumMod val="20000"/>
                <a:lumOff val="80000"/>
              </a:schemeClr>
            </a:solidFill>
          </a:ln>
        </p:spPr>
        <p:txBody>
          <a:bodyPr wrap="square" rtlCol="0">
            <a:noAutofit/>
          </a:bodyPr>
          <a:lstStyle/>
          <a:p>
            <a:r>
              <a:rPr lang="es-MX" sz="1200" b="1" dirty="0">
                <a:solidFill>
                  <a:schemeClr val="accent2"/>
                </a:solidFill>
              </a:rPr>
              <a:t>                                     </a:t>
            </a:r>
            <a:r>
              <a:rPr lang="es-MX" sz="1600" b="1" dirty="0">
                <a:solidFill>
                  <a:schemeClr val="accent2"/>
                </a:solidFill>
              </a:rPr>
              <a:t>Questões a serem enfrentadas:</a:t>
            </a:r>
          </a:p>
          <a:p>
            <a:endParaRPr lang="es-MX" sz="1200" dirty="0"/>
          </a:p>
          <a:p>
            <a:endParaRPr lang="es-MX" sz="1200" dirty="0"/>
          </a:p>
          <a:p>
            <a:r>
              <a:rPr lang="es-MX" sz="1200" dirty="0"/>
              <a:t>(a)	O fato de JOÃO DA SILVA ter firmado carta-compromisso com o partido permite que tenha atuação parlamentar contrária aos interesses do grêmio por meio do qual foi eleito sem que possa ser punido?</a:t>
            </a:r>
          </a:p>
          <a:p>
            <a:endParaRPr lang="es-MX" sz="1200" dirty="0"/>
          </a:p>
          <a:p>
            <a:r>
              <a:rPr lang="es-MX" sz="1200" dirty="0"/>
              <a:t>(b)	O fato de possuir uma carta de anuência desfiliação, por si só, já permite seu afastamento da agremiação sem prejuízo do cargo? Qual o fundamento legal?</a:t>
            </a:r>
          </a:p>
          <a:p>
            <a:endParaRPr lang="es-MX" sz="1200" dirty="0"/>
          </a:p>
          <a:p>
            <a:r>
              <a:rPr lang="es-MX" sz="1200" dirty="0"/>
              <a:t>(c)	O fato de JOÃO DA SILVA ter sofrido punição por ter ido de encontro aos interesses do partido pode servir de justa causa para seu afastamento sem prejuízo do cargo?</a:t>
            </a:r>
          </a:p>
          <a:p>
            <a:endParaRPr lang="es-MX" sz="1200" dirty="0"/>
          </a:p>
        </p:txBody>
      </p:sp>
      <p:pic>
        <p:nvPicPr>
          <p:cNvPr id="8" name="Imagen 7">
            <a:extLst>
              <a:ext uri="{FF2B5EF4-FFF2-40B4-BE49-F238E27FC236}">
                <a16:creationId xmlns:a16="http://schemas.microsoft.com/office/drawing/2014/main" id="{7E623BFB-DA66-EB44-8C37-A729A52BBA7A}"/>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613331" y="2085562"/>
            <a:ext cx="587628" cy="919066"/>
          </a:xfrm>
          <a:prstGeom prst="rect">
            <a:avLst/>
          </a:prstGeom>
        </p:spPr>
      </p:pic>
    </p:spTree>
    <p:extLst>
      <p:ext uri="{BB962C8B-B14F-4D97-AF65-F5344CB8AC3E}">
        <p14:creationId xmlns:p14="http://schemas.microsoft.com/office/powerpoint/2010/main" val="39890203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3CCC4-2F67-1441-84BF-011A45005627}"/>
              </a:ext>
            </a:extLst>
          </p:cNvPr>
          <p:cNvSpPr>
            <a:spLocks noGrp="1"/>
          </p:cNvSpPr>
          <p:nvPr>
            <p:ph type="title"/>
          </p:nvPr>
        </p:nvSpPr>
        <p:spPr/>
        <p:txBody>
          <a:bodyPr/>
          <a:lstStyle/>
          <a:p>
            <a:pPr algn="ctr"/>
            <a:r>
              <a:rPr lang="pt-BR" sz="6000" dirty="0"/>
              <a:t>Inelegibilidade e Incompatibilidade</a:t>
            </a:r>
            <a:endParaRPr lang="es-BR" sz="6000" dirty="0"/>
          </a:p>
        </p:txBody>
      </p:sp>
      <p:sp>
        <p:nvSpPr>
          <p:cNvPr id="3" name="Marcador de texto 2">
            <a:extLst>
              <a:ext uri="{FF2B5EF4-FFF2-40B4-BE49-F238E27FC236}">
                <a16:creationId xmlns:a16="http://schemas.microsoft.com/office/drawing/2014/main" id="{A0917F7F-258F-F849-BA61-6A1CFB2F28C4}"/>
              </a:ext>
            </a:extLst>
          </p:cNvPr>
          <p:cNvSpPr>
            <a:spLocks noGrp="1"/>
          </p:cNvSpPr>
          <p:nvPr>
            <p:ph type="body" idx="1"/>
          </p:nvPr>
        </p:nvSpPr>
        <p:spPr/>
        <p:txBody>
          <a:bodyPr/>
          <a:lstStyle/>
          <a:p>
            <a:endParaRPr lang="es-BR"/>
          </a:p>
        </p:txBody>
      </p:sp>
    </p:spTree>
    <p:extLst>
      <p:ext uri="{BB962C8B-B14F-4D97-AF65-F5344CB8AC3E}">
        <p14:creationId xmlns:p14="http://schemas.microsoft.com/office/powerpoint/2010/main" val="23015128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Inelegibilidade e Incompatibilidade</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1154954" y="2603499"/>
            <a:ext cx="10188907" cy="3850309"/>
          </a:xfrm>
        </p:spPr>
        <p:txBody>
          <a:bodyPr>
            <a:normAutofit/>
          </a:bodyPr>
          <a:lstStyle/>
          <a:p>
            <a:pPr marL="457200" indent="-457200">
              <a:buFont typeface="+mj-lt"/>
              <a:buAutoNum type="arabicPeriod"/>
            </a:pPr>
            <a:r>
              <a:rPr lang="pt-BR" dirty="0">
                <a:solidFill>
                  <a:schemeClr val="tx2"/>
                </a:solidFill>
              </a:rPr>
              <a:t>Prática  ilícita  de  “</a:t>
            </a:r>
            <a:r>
              <a:rPr lang="pt-BR" b="1" dirty="0" err="1">
                <a:solidFill>
                  <a:schemeClr val="tx2"/>
                </a:solidFill>
              </a:rPr>
              <a:t>rachadinha</a:t>
            </a:r>
            <a:r>
              <a:rPr lang="pt-BR" dirty="0">
                <a:solidFill>
                  <a:schemeClr val="tx2"/>
                </a:solidFill>
              </a:rPr>
              <a:t>”  configura  enriquecimento  ilícito  e  dano  ao  erário,  atraindo  a  incidência  da  inelegibilidade  prevista  na  alínea  l  do  inciso  </a:t>
            </a:r>
            <a:r>
              <a:rPr lang="pt-BR" dirty="0" err="1">
                <a:solidFill>
                  <a:schemeClr val="tx2"/>
                </a:solidFill>
              </a:rPr>
              <a:t>I</a:t>
            </a:r>
            <a:r>
              <a:rPr lang="pt-BR" dirty="0">
                <a:solidFill>
                  <a:schemeClr val="tx2"/>
                </a:solidFill>
              </a:rPr>
              <a:t>  do  art.  1º  da  Lei  Complementar  nº 64/1990 (29/08/2021)</a:t>
            </a:r>
          </a:p>
          <a:p>
            <a:pPr marL="857250" lvl="1" indent="-457200"/>
            <a:r>
              <a:rPr lang="pt-BR" i="1" dirty="0"/>
              <a:t>TSE tem exigido , </a:t>
            </a:r>
            <a:r>
              <a:rPr lang="pt-BR" b="1" i="1" dirty="0"/>
              <a:t>prejuízo ao erário e enriquecimento ilícito </a:t>
            </a:r>
            <a:r>
              <a:rPr lang="pt-BR" i="1" dirty="0"/>
              <a:t>do próprio agente ou de terceiros, devendo-se verificar a ocorrência na fundamentação da decisão condenatória</a:t>
            </a:r>
          </a:p>
          <a:p>
            <a:pPr marL="457200" indent="-457200">
              <a:buFont typeface="+mj-lt"/>
              <a:buAutoNum type="arabicPeriod"/>
            </a:pPr>
            <a:endParaRPr lang="pt-BR" b="1" i="1" dirty="0"/>
          </a:p>
          <a:p>
            <a:pPr marL="457200" indent="-457200">
              <a:buFont typeface="+mj-lt"/>
              <a:buAutoNum type="arabicPeriod"/>
            </a:pPr>
            <a:r>
              <a:rPr lang="pt-BR" dirty="0"/>
              <a:t>A </a:t>
            </a:r>
            <a:r>
              <a:rPr lang="pt-BR" b="1" dirty="0"/>
              <a:t>separação de fato de um casal</a:t>
            </a:r>
            <a:r>
              <a:rPr lang="pt-BR" dirty="0"/>
              <a:t>, e </a:t>
            </a:r>
            <a:r>
              <a:rPr lang="pt-BR" b="1" dirty="0"/>
              <a:t>não a formalização do divórcio</a:t>
            </a:r>
            <a:r>
              <a:rPr lang="pt-BR" dirty="0"/>
              <a:t>, deve ser o marco temporal a ser considerado para a aplicação da Súmula Vinculante nº 18 do Supremo Tribunal Federal (STF)</a:t>
            </a:r>
            <a:endParaRPr lang="pt-BR" cap="none" dirty="0">
              <a:solidFill>
                <a:schemeClr val="tx2"/>
              </a:solidFill>
            </a:endParaRPr>
          </a:p>
          <a:p>
            <a:pPr lvl="1"/>
            <a:r>
              <a:rPr lang="pt-BR" i="1" dirty="0"/>
              <a:t>Súmula 18 - A dissolução da sociedade ou do vínculo conjugal, no curso do mandato, não afasta a inelegibilidade prevista no § 7º do artigo 14 da Constituição Federal</a:t>
            </a:r>
          </a:p>
          <a:p>
            <a:pPr lvl="1"/>
            <a:endParaRPr lang="es-BR" i="1"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Tree>
    <p:extLst>
      <p:ext uri="{BB962C8B-B14F-4D97-AF65-F5344CB8AC3E}">
        <p14:creationId xmlns:p14="http://schemas.microsoft.com/office/powerpoint/2010/main" val="12147635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Inelegibilidade e Incompatibilidade</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1154954" y="2603499"/>
            <a:ext cx="10188907" cy="3850309"/>
          </a:xfrm>
        </p:spPr>
        <p:txBody>
          <a:bodyPr>
            <a:normAutofit/>
          </a:bodyPr>
          <a:lstStyle/>
          <a:p>
            <a:pPr marL="457200" indent="-457200">
              <a:buFont typeface="+mj-lt"/>
              <a:buAutoNum type="arabicPeriod" startAt="3"/>
            </a:pPr>
            <a:endParaRPr lang="pt-BR" b="1" i="1" dirty="0"/>
          </a:p>
          <a:p>
            <a:pPr marL="457200" indent="-457200">
              <a:buFont typeface="+mj-lt"/>
              <a:buAutoNum type="arabicPeriod" startAt="3"/>
            </a:pPr>
            <a:r>
              <a:rPr lang="pt-BR" dirty="0"/>
              <a:t>Manipulação  da  sucessão  da  chefia  do  Executivo  para  impedir  registro  de  candidatura  de  adversários políticos e possibilidade de não aplicação da inelegibilidade reflexa prevista na Constituição da República</a:t>
            </a:r>
          </a:p>
          <a:p>
            <a:pPr marL="857250" lvl="1" indent="-457200"/>
            <a:r>
              <a:rPr lang="pt-BR" b="1" i="1" dirty="0"/>
              <a:t>Não  há  a  incidência  da  inelegibilidade  prevista  no  art.  14,  §  7º,  da  CF/1988  quando  utilizada  a  norma com objetivo de afastar parente da disputa eleitoral mediante fraude</a:t>
            </a:r>
            <a:r>
              <a:rPr lang="pt-BR" i="1" dirty="0"/>
              <a:t>.</a:t>
            </a:r>
          </a:p>
          <a:p>
            <a:pPr marL="857250" lvl="1" indent="-457200"/>
            <a:r>
              <a:rPr lang="pt-BR" b="1" i="1" dirty="0"/>
              <a:t>Caso de Alagoas – São Miguel dos Milagres </a:t>
            </a:r>
            <a:r>
              <a:rPr lang="pt-BR" i="1" dirty="0"/>
              <a:t>– Informativo 01/2021 TSE</a:t>
            </a:r>
          </a:p>
          <a:p>
            <a:pPr marL="857250" lvl="1" indent="-457200"/>
            <a:r>
              <a:rPr lang="pt-BR" dirty="0"/>
              <a:t>Simulação  de  existência  de  doença  do  titular  do  cargo,  candidato  à  reeleição,  para  que  a </a:t>
            </a:r>
            <a:r>
              <a:rPr lang="pt-BR" dirty="0" err="1"/>
              <a:t>vice-titular</a:t>
            </a:r>
            <a:r>
              <a:rPr lang="pt-BR" dirty="0"/>
              <a:t> assumisse interinamente a prefeitura por dez dias, ou seja, a menos de seis meses do  pleito</a:t>
            </a:r>
            <a:endParaRPr lang="es-BR" i="1" dirty="0"/>
          </a:p>
          <a:p>
            <a:pPr marL="400050" lvl="1" indent="0">
              <a:buNone/>
            </a:pPr>
            <a:endParaRPr lang="es-BR" dirty="0"/>
          </a:p>
          <a:p>
            <a:pPr marL="457200" indent="-457200">
              <a:buFont typeface="+mj-lt"/>
              <a:buAutoNum type="arabicPeriod" startAt="3"/>
            </a:pPr>
            <a:endParaRPr lang="es-BR" cap="none" dirty="0">
              <a:solidFill>
                <a:schemeClr val="tx2"/>
              </a:solidFill>
            </a:endParaRPr>
          </a:p>
          <a:p>
            <a:pPr marL="457200" indent="-457200">
              <a:buFont typeface="+mj-lt"/>
              <a:buAutoNum type="arabicPeriod" startAt="3"/>
            </a:pPr>
            <a:endParaRPr lang="es-BR" cap="none" dirty="0">
              <a:solidFill>
                <a:schemeClr val="tx2"/>
              </a:solidFill>
            </a:endParaRPr>
          </a:p>
        </p:txBody>
      </p:sp>
    </p:spTree>
    <p:extLst>
      <p:ext uri="{BB962C8B-B14F-4D97-AF65-F5344CB8AC3E}">
        <p14:creationId xmlns:p14="http://schemas.microsoft.com/office/powerpoint/2010/main" val="9660621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8E7BCC3D-07A1-BB4D-8327-53E554D54640}"/>
              </a:ext>
            </a:extLst>
          </p:cNvPr>
          <p:cNvSpPr>
            <a:spLocks noGrp="1"/>
          </p:cNvSpPr>
          <p:nvPr>
            <p:ph type="title"/>
          </p:nvPr>
        </p:nvSpPr>
        <p:spPr/>
        <p:txBody>
          <a:bodyPr/>
          <a:lstStyle/>
          <a:p>
            <a:r>
              <a:rPr lang="es-BR" dirty="0"/>
              <a:t>Convenção partidária</a:t>
            </a:r>
          </a:p>
        </p:txBody>
      </p:sp>
      <p:sp>
        <p:nvSpPr>
          <p:cNvPr id="7" name="Marcador de contenido 6">
            <a:extLst>
              <a:ext uri="{FF2B5EF4-FFF2-40B4-BE49-F238E27FC236}">
                <a16:creationId xmlns:a16="http://schemas.microsoft.com/office/drawing/2014/main" id="{D1AA633E-82AF-9441-B4D3-91F48338B8CC}"/>
              </a:ext>
            </a:extLst>
          </p:cNvPr>
          <p:cNvSpPr>
            <a:spLocks noGrp="1"/>
          </p:cNvSpPr>
          <p:nvPr>
            <p:ph idx="1"/>
          </p:nvPr>
        </p:nvSpPr>
        <p:spPr>
          <a:xfrm>
            <a:off x="1154954" y="2603499"/>
            <a:ext cx="10188907" cy="3850309"/>
          </a:xfrm>
        </p:spPr>
        <p:txBody>
          <a:bodyPr>
            <a:normAutofit/>
          </a:bodyPr>
          <a:lstStyle/>
          <a:p>
            <a:pPr marL="457200" indent="-457200">
              <a:buFont typeface="+mj-lt"/>
              <a:buAutoNum type="arabicPeriod" startAt="3"/>
            </a:pPr>
            <a:endParaRPr lang="pt-BR" b="1" i="1" dirty="0"/>
          </a:p>
          <a:p>
            <a:pPr marL="457200" indent="-457200">
              <a:buFont typeface="+mj-lt"/>
              <a:buAutoNum type="arabicPeriod"/>
            </a:pPr>
            <a:r>
              <a:rPr lang="pt-BR" dirty="0"/>
              <a:t>A convenção partidária conduzia por </a:t>
            </a:r>
            <a:r>
              <a:rPr lang="pt-BR" b="1" dirty="0"/>
              <a:t>presidente que está com o direitos políticos suspensos não invalida seu resultado</a:t>
            </a:r>
            <a:r>
              <a:rPr lang="pt-BR" b="1" i="1" dirty="0"/>
              <a:t>.</a:t>
            </a:r>
          </a:p>
          <a:p>
            <a:pPr marL="857250" lvl="1" indent="-457200"/>
            <a:r>
              <a:rPr lang="pt-BR" i="1" dirty="0"/>
              <a:t>Jurisp. TSE - </a:t>
            </a:r>
            <a:r>
              <a:rPr lang="pt-BR" dirty="0"/>
              <a:t>a suspensão dos direitos políticos impede a filiação partidária, o que ocasiona o impedimento de participar de atos partidários</a:t>
            </a:r>
            <a:r>
              <a:rPr lang="es-BR" dirty="0"/>
              <a:t> </a:t>
            </a:r>
          </a:p>
          <a:p>
            <a:pPr marL="857250" lvl="1" indent="-457200"/>
            <a:r>
              <a:rPr lang="pt-BR" dirty="0"/>
              <a:t>A Convenção é ato deliberativo de um colegiado, o presidente cumpre papel protocolar</a:t>
            </a:r>
            <a:r>
              <a:rPr lang="es-BR" dirty="0"/>
              <a:t> </a:t>
            </a:r>
          </a:p>
          <a:p>
            <a:pPr marL="857250" lvl="1" indent="-457200"/>
            <a:r>
              <a:rPr lang="es-BR" b="1" i="1" dirty="0"/>
              <a:t>Primazia do julgamento coletivo e máximo aproveitamento do voto</a:t>
            </a:r>
          </a:p>
          <a:p>
            <a:pPr marL="857250" lvl="1" indent="-457200"/>
            <a:endParaRPr lang="es-BR" i="1" dirty="0"/>
          </a:p>
          <a:p>
            <a:pPr lvl="1" indent="-342900">
              <a:buFont typeface="+mj-lt"/>
              <a:buAutoNum type="arabicPeriod"/>
            </a:pPr>
            <a:endParaRPr lang="es-BR" dirty="0"/>
          </a:p>
          <a:p>
            <a:pPr marL="457200" indent="-457200">
              <a:buFont typeface="+mj-lt"/>
              <a:buAutoNum type="arabicPeriod"/>
            </a:pPr>
            <a:endParaRPr lang="es-BR" cap="none" dirty="0">
              <a:solidFill>
                <a:schemeClr val="tx2"/>
              </a:solidFill>
            </a:endParaRPr>
          </a:p>
          <a:p>
            <a:pPr marL="457200" indent="-457200">
              <a:buFont typeface="+mj-lt"/>
              <a:buAutoNum type="arabicPeriod"/>
            </a:pPr>
            <a:endParaRPr lang="es-BR" cap="none" dirty="0">
              <a:solidFill>
                <a:schemeClr val="tx2"/>
              </a:solidFill>
            </a:endParaRPr>
          </a:p>
        </p:txBody>
      </p:sp>
    </p:spTree>
    <p:extLst>
      <p:ext uri="{BB962C8B-B14F-4D97-AF65-F5344CB8AC3E}">
        <p14:creationId xmlns:p14="http://schemas.microsoft.com/office/powerpoint/2010/main" val="30857179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21D3AE-4E98-FF47-8040-C5382A6D50C2}"/>
              </a:ext>
            </a:extLst>
          </p:cNvPr>
          <p:cNvSpPr>
            <a:spLocks noGrp="1"/>
          </p:cNvSpPr>
          <p:nvPr>
            <p:ph type="title"/>
          </p:nvPr>
        </p:nvSpPr>
        <p:spPr/>
        <p:txBody>
          <a:bodyPr/>
          <a:lstStyle/>
          <a:p>
            <a:r>
              <a:rPr lang="pt-BR" b="1" dirty="0"/>
              <a:t>Candidatura fictícia</a:t>
            </a:r>
            <a:endParaRPr lang="es-BR" dirty="0"/>
          </a:p>
        </p:txBody>
      </p:sp>
      <p:sp>
        <p:nvSpPr>
          <p:cNvPr id="3" name="Marcador de contenido 2">
            <a:extLst>
              <a:ext uri="{FF2B5EF4-FFF2-40B4-BE49-F238E27FC236}">
                <a16:creationId xmlns:a16="http://schemas.microsoft.com/office/drawing/2014/main" id="{ABB1C980-F4A7-6747-BEED-C615707921F4}"/>
              </a:ext>
            </a:extLst>
          </p:cNvPr>
          <p:cNvSpPr>
            <a:spLocks noGrp="1"/>
          </p:cNvSpPr>
          <p:nvPr>
            <p:ph idx="1"/>
          </p:nvPr>
        </p:nvSpPr>
        <p:spPr/>
        <p:txBody>
          <a:bodyPr/>
          <a:lstStyle/>
          <a:p>
            <a:r>
              <a:rPr lang="pt-BR" dirty="0"/>
              <a:t>TSE - A </a:t>
            </a:r>
            <a:r>
              <a:rPr lang="pt-BR" b="1" dirty="0"/>
              <a:t>prova</a:t>
            </a:r>
            <a:r>
              <a:rPr lang="pt-BR" dirty="0"/>
              <a:t> de fraude na cota de gênero deve ser </a:t>
            </a:r>
            <a:r>
              <a:rPr lang="pt-BR" b="1" dirty="0"/>
              <a:t>robusta</a:t>
            </a:r>
            <a:r>
              <a:rPr lang="pt-BR" dirty="0"/>
              <a:t> e levar em conta </a:t>
            </a:r>
            <a:r>
              <a:rPr lang="pt-BR" b="1" dirty="0"/>
              <a:t>a soma das circunstâncias fáticas </a:t>
            </a:r>
            <a:r>
              <a:rPr lang="pt-BR" dirty="0"/>
              <a:t>do caso, a denotar o </a:t>
            </a:r>
            <a:r>
              <a:rPr lang="pt-BR" b="1" dirty="0"/>
              <a:t>incontroverso objetivo </a:t>
            </a:r>
            <a:r>
              <a:rPr lang="pt-BR" dirty="0"/>
              <a:t>de burlar o mínimo de isonomia entre homens e mulheres que o legislador pretendeu assegurar no art. 10, § 3º, da Lei 9.504/97 (</a:t>
            </a:r>
            <a:r>
              <a:rPr lang="pt-BR" dirty="0" err="1"/>
              <a:t>RO-El</a:t>
            </a:r>
            <a:r>
              <a:rPr lang="pt-BR" dirty="0"/>
              <a:t> - Agravo Regimental no Recurso Ordinário Eleitoral nº 060169322)</a:t>
            </a:r>
          </a:p>
          <a:p>
            <a:endParaRPr lang="pt-BR" dirty="0"/>
          </a:p>
          <a:p>
            <a:r>
              <a:rPr lang="pt-BR" dirty="0"/>
              <a:t>A desistência da candidatura não é elemento suficiente para caracterizar a candidatura fictícia, especialmente se ficar demonstrada a prática de atos de campanha ( </a:t>
            </a:r>
            <a:r>
              <a:rPr lang="pt-BR" dirty="0" err="1"/>
              <a:t>REspEl</a:t>
            </a:r>
            <a:r>
              <a:rPr lang="pt-BR" dirty="0"/>
              <a:t> - Agravo Regimental no Recurso Especial Eleitoral nº 060203374)</a:t>
            </a:r>
            <a:endParaRPr lang="es-BR" dirty="0"/>
          </a:p>
          <a:p>
            <a:endParaRPr lang="es-BR" dirty="0"/>
          </a:p>
          <a:p>
            <a:endParaRPr lang="es-BR" dirty="0"/>
          </a:p>
        </p:txBody>
      </p:sp>
    </p:spTree>
    <p:extLst>
      <p:ext uri="{BB962C8B-B14F-4D97-AF65-F5344CB8AC3E}">
        <p14:creationId xmlns:p14="http://schemas.microsoft.com/office/powerpoint/2010/main" val="13764783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F2FF9D-AD11-C849-89D2-B6AEB8FD1DBD}"/>
              </a:ext>
            </a:extLst>
          </p:cNvPr>
          <p:cNvSpPr>
            <a:spLocks noGrp="1"/>
          </p:cNvSpPr>
          <p:nvPr>
            <p:ph type="title"/>
          </p:nvPr>
        </p:nvSpPr>
        <p:spPr/>
        <p:txBody>
          <a:bodyPr/>
          <a:lstStyle/>
          <a:p>
            <a:r>
              <a:rPr lang="es-BR" dirty="0"/>
              <a:t>DIVISÃO DOS GRUPOS DE TRABALHO</a:t>
            </a:r>
          </a:p>
        </p:txBody>
      </p:sp>
      <p:graphicFrame>
        <p:nvGraphicFramePr>
          <p:cNvPr id="4" name="Marcador de contenido 3">
            <a:extLst>
              <a:ext uri="{FF2B5EF4-FFF2-40B4-BE49-F238E27FC236}">
                <a16:creationId xmlns:a16="http://schemas.microsoft.com/office/drawing/2014/main" id="{2295EB48-B7AD-824E-BD86-61186B06EDF3}"/>
              </a:ext>
            </a:extLst>
          </p:cNvPr>
          <p:cNvGraphicFramePr>
            <a:graphicFrameLocks noGrp="1"/>
          </p:cNvGraphicFramePr>
          <p:nvPr>
            <p:ph idx="1"/>
            <p:extLst>
              <p:ext uri="{D42A27DB-BD31-4B8C-83A1-F6EECF244321}">
                <p14:modId xmlns:p14="http://schemas.microsoft.com/office/powerpoint/2010/main" val="2836677029"/>
              </p:ext>
            </p:extLst>
          </p:nvPr>
        </p:nvGraphicFramePr>
        <p:xfrm>
          <a:off x="141890" y="2530366"/>
          <a:ext cx="11690131" cy="4233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925FF380-84F4-AB4E-9D2E-985DBEC304DD}"/>
              </a:ext>
            </a:extLst>
          </p:cNvPr>
          <p:cNvSpPr txBox="1"/>
          <p:nvPr/>
        </p:nvSpPr>
        <p:spPr>
          <a:xfrm>
            <a:off x="2971800" y="-7883"/>
            <a:ext cx="184731" cy="369332"/>
          </a:xfrm>
          <a:prstGeom prst="rect">
            <a:avLst/>
          </a:prstGeom>
          <a:noFill/>
        </p:spPr>
        <p:txBody>
          <a:bodyPr wrap="none" rtlCol="0">
            <a:spAutoFit/>
          </a:bodyPr>
          <a:lstStyle/>
          <a:p>
            <a:endParaRPr lang="es-BR" dirty="0"/>
          </a:p>
        </p:txBody>
      </p:sp>
    </p:spTree>
    <p:extLst>
      <p:ext uri="{BB962C8B-B14F-4D97-AF65-F5344CB8AC3E}">
        <p14:creationId xmlns:p14="http://schemas.microsoft.com/office/powerpoint/2010/main" val="231459057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55AC29-2C1F-5144-A252-67F7D3DAF9C3}"/>
              </a:ext>
            </a:extLst>
          </p:cNvPr>
          <p:cNvSpPr>
            <a:spLocks noGrp="1"/>
          </p:cNvSpPr>
          <p:nvPr>
            <p:ph type="title"/>
          </p:nvPr>
        </p:nvSpPr>
        <p:spPr/>
        <p:txBody>
          <a:bodyPr/>
          <a:lstStyle/>
          <a:p>
            <a:r>
              <a:rPr lang="es-BR" dirty="0"/>
              <a:t>Candidatura fictícia</a:t>
            </a:r>
          </a:p>
        </p:txBody>
      </p:sp>
      <p:sp>
        <p:nvSpPr>
          <p:cNvPr id="3" name="Marcador de contenido 2">
            <a:extLst>
              <a:ext uri="{FF2B5EF4-FFF2-40B4-BE49-F238E27FC236}">
                <a16:creationId xmlns:a16="http://schemas.microsoft.com/office/drawing/2014/main" id="{700270B8-685D-524B-B9B9-1903405E7C10}"/>
              </a:ext>
            </a:extLst>
          </p:cNvPr>
          <p:cNvSpPr>
            <a:spLocks noGrp="1"/>
          </p:cNvSpPr>
          <p:nvPr>
            <p:ph idx="1"/>
          </p:nvPr>
        </p:nvSpPr>
        <p:spPr/>
        <p:txBody>
          <a:bodyPr/>
          <a:lstStyle/>
          <a:p>
            <a:r>
              <a:rPr lang="pt-BR" dirty="0"/>
              <a:t>"Apenas a falta de votos ou atos significativos de campanha não é suficiente à caracterização da fraude alegada, especialmente porque é admissível a desistência tácita de participar do pleito por motivos íntimos e pessoais, não controláveis pelo Poder Judiciário" (</a:t>
            </a:r>
            <a:r>
              <a:rPr lang="pt-BR" dirty="0" err="1"/>
              <a:t>AgR</a:t>
            </a:r>
            <a:r>
              <a:rPr lang="pt-BR" dirty="0"/>
              <a:t>–</a:t>
            </a:r>
            <a:r>
              <a:rPr lang="pt-BR" dirty="0" err="1"/>
              <a:t>REspe</a:t>
            </a:r>
            <a:r>
              <a:rPr lang="pt-BR" dirty="0"/>
              <a:t> 799–14/SP, Rel. Min. Jorge </a:t>
            </a:r>
            <a:r>
              <a:rPr lang="pt-BR" dirty="0" err="1"/>
              <a:t>Mussi</a:t>
            </a:r>
            <a:r>
              <a:rPr lang="pt-BR" dirty="0"/>
              <a:t>, DJE de 7/6/2019)</a:t>
            </a:r>
          </a:p>
          <a:p>
            <a:endParaRPr lang="es-BR" dirty="0"/>
          </a:p>
          <a:p>
            <a:r>
              <a:rPr lang="pt-BR" dirty="0"/>
              <a:t>Necessária a demonstração de </a:t>
            </a:r>
            <a:r>
              <a:rPr lang="pt-BR" dirty="0" err="1"/>
              <a:t>má-fe</a:t>
            </a:r>
            <a:r>
              <a:rPr lang="pt-BR" dirty="0"/>
              <a:t>, não bastando a ausência de atos de campanha e baixa votação (RESPE - Agravo Regimental em Recurso Especial Eleitoral nº 060046112)</a:t>
            </a:r>
            <a:endParaRPr lang="es-BR" dirty="0"/>
          </a:p>
          <a:p>
            <a:endParaRPr lang="es-BR" dirty="0"/>
          </a:p>
        </p:txBody>
      </p:sp>
    </p:spTree>
    <p:extLst>
      <p:ext uri="{BB962C8B-B14F-4D97-AF65-F5344CB8AC3E}">
        <p14:creationId xmlns:p14="http://schemas.microsoft.com/office/powerpoint/2010/main" val="17255652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5B9962A-9C5C-5148-80B0-0BC0FEAA6D54}"/>
              </a:ext>
            </a:extLst>
          </p:cNvPr>
          <p:cNvSpPr>
            <a:spLocks noGrp="1"/>
          </p:cNvSpPr>
          <p:nvPr>
            <p:ph type="ctrTitle"/>
          </p:nvPr>
        </p:nvSpPr>
        <p:spPr/>
        <p:txBody>
          <a:bodyPr/>
          <a:lstStyle/>
          <a:p>
            <a:pPr algn="ctr"/>
            <a:r>
              <a:rPr lang="es-BR" sz="7200" dirty="0"/>
              <a:t>OBRIGADO</a:t>
            </a:r>
            <a:r>
              <a:rPr lang="es-BR" dirty="0"/>
              <a:t>!</a:t>
            </a:r>
            <a:br>
              <a:rPr lang="es-BR" dirty="0"/>
            </a:br>
            <a:endParaRPr lang="es-BR" dirty="0"/>
          </a:p>
        </p:txBody>
      </p:sp>
      <p:sp>
        <p:nvSpPr>
          <p:cNvPr id="3" name="Marcador de contenido 2">
            <a:extLst>
              <a:ext uri="{FF2B5EF4-FFF2-40B4-BE49-F238E27FC236}">
                <a16:creationId xmlns:a16="http://schemas.microsoft.com/office/drawing/2014/main" id="{FB3C0CDE-E47F-7340-9807-485FCA91B922}"/>
              </a:ext>
            </a:extLst>
          </p:cNvPr>
          <p:cNvSpPr>
            <a:spLocks noGrp="1"/>
          </p:cNvSpPr>
          <p:nvPr>
            <p:ph type="subTitle" idx="1"/>
          </p:nvPr>
        </p:nvSpPr>
        <p:spPr/>
        <p:txBody>
          <a:bodyPr/>
          <a:lstStyle/>
          <a:p>
            <a:pPr marL="0" indent="0">
              <a:buNone/>
            </a:pPr>
            <a:r>
              <a:rPr lang="es-BR" dirty="0"/>
              <a:t>vitoramonteiro@gmail.com</a:t>
            </a:r>
          </a:p>
        </p:txBody>
      </p:sp>
    </p:spTree>
    <p:extLst>
      <p:ext uri="{BB962C8B-B14F-4D97-AF65-F5344CB8AC3E}">
        <p14:creationId xmlns:p14="http://schemas.microsoft.com/office/powerpoint/2010/main" val="309113165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E917FF-5B3D-2E4D-BEAC-B63A96BA6EFC}"/>
              </a:ext>
            </a:extLst>
          </p:cNvPr>
          <p:cNvSpPr>
            <a:spLocks noGrp="1"/>
          </p:cNvSpPr>
          <p:nvPr>
            <p:ph type="title"/>
          </p:nvPr>
        </p:nvSpPr>
        <p:spPr/>
        <p:txBody>
          <a:bodyPr/>
          <a:lstStyle/>
          <a:p>
            <a:r>
              <a:rPr lang="pt-BR" dirty="0"/>
              <a:t>DIREITOS POLÍTICOS E OBRIGAÇÕES ELEITORAIS</a:t>
            </a:r>
            <a:endParaRPr lang="es-BR" dirty="0"/>
          </a:p>
        </p:txBody>
      </p:sp>
    </p:spTree>
    <p:extLst>
      <p:ext uri="{BB962C8B-B14F-4D97-AF65-F5344CB8AC3E}">
        <p14:creationId xmlns:p14="http://schemas.microsoft.com/office/powerpoint/2010/main" val="7296154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a:extLst>
              <a:ext uri="{FF2B5EF4-FFF2-40B4-BE49-F238E27FC236}">
                <a16:creationId xmlns:a16="http://schemas.microsoft.com/office/drawing/2014/main" id="{643037B2-003C-CC4E-B335-5B8FD7B59FCF}"/>
              </a:ext>
            </a:extLst>
          </p:cNvPr>
          <p:cNvSpPr>
            <a:spLocks noGrp="1"/>
          </p:cNvSpPr>
          <p:nvPr>
            <p:ph type="title"/>
          </p:nvPr>
        </p:nvSpPr>
        <p:spPr/>
        <p:txBody>
          <a:bodyPr anchor="ctr">
            <a:noAutofit/>
          </a:bodyPr>
          <a:lstStyle/>
          <a:p>
            <a:pPr marL="0" indent="0">
              <a:buNone/>
            </a:pPr>
            <a:r>
              <a:rPr lang="pt-BR" dirty="0"/>
              <a:t>ENUNCIADO </a:t>
            </a:r>
            <a:r>
              <a:rPr lang="pt-BR" dirty="0">
                <a:solidFill>
                  <a:srgbClr val="92D050"/>
                </a:solidFill>
              </a:rPr>
              <a:t>02 </a:t>
            </a:r>
          </a:p>
        </p:txBody>
      </p:sp>
      <p:sp>
        <p:nvSpPr>
          <p:cNvPr id="7" name="Marcador de contenido 6">
            <a:extLst>
              <a:ext uri="{FF2B5EF4-FFF2-40B4-BE49-F238E27FC236}">
                <a16:creationId xmlns:a16="http://schemas.microsoft.com/office/drawing/2014/main" id="{22DD21A4-93FC-ED45-AB91-59447857620E}"/>
              </a:ext>
            </a:extLst>
          </p:cNvPr>
          <p:cNvSpPr>
            <a:spLocks noGrp="1"/>
          </p:cNvSpPr>
          <p:nvPr>
            <p:ph idx="1"/>
          </p:nvPr>
        </p:nvSpPr>
        <p:spPr>
          <a:xfrm>
            <a:off x="5781145" y="1447799"/>
            <a:ext cx="5331613" cy="5083629"/>
          </a:xfrm>
        </p:spPr>
        <p:txBody>
          <a:bodyPr>
            <a:normAutofit fontScale="92500" lnSpcReduction="10000"/>
          </a:bodyPr>
          <a:lstStyle/>
          <a:p>
            <a:pPr algn="just"/>
            <a:r>
              <a:rPr lang="pt-BR" i="1" dirty="0"/>
              <a:t>CE - Para o efeito da inscrição, é domicílio eleitoral o lugar de residência ou moradia do requerente, e, verificado ter o alistando mais de uma, considerar-se-á domicílio qualquer delas”.</a:t>
            </a:r>
          </a:p>
          <a:p>
            <a:pPr algn="just"/>
            <a:r>
              <a:rPr lang="es-MX" dirty="0"/>
              <a:t>Res. 23. 659 - </a:t>
            </a:r>
            <a:r>
              <a:rPr lang="es-MX" i="1" dirty="0"/>
              <a:t>Art. 23. </a:t>
            </a:r>
            <a:r>
              <a:rPr lang="es-MX" i="1" dirty="0">
                <a:solidFill>
                  <a:schemeClr val="tx2"/>
                </a:solidFill>
              </a:rPr>
              <a:t>Para fins de fixação do domicílio eleitoral no alistamento e na transferência, deverá ser comprovada a existência de vínculo residencial, </a:t>
            </a:r>
            <a:r>
              <a:rPr lang="es-MX" b="1" i="1" dirty="0">
                <a:solidFill>
                  <a:schemeClr val="tx2"/>
                </a:solidFill>
              </a:rPr>
              <a:t>afetivo, familiar, profissional, comunitário ou de outra natureza</a:t>
            </a:r>
            <a:r>
              <a:rPr lang="es-MX" i="1" dirty="0">
                <a:solidFill>
                  <a:schemeClr val="tx2"/>
                </a:solidFill>
              </a:rPr>
              <a:t> que justifique a escolha do município.</a:t>
            </a:r>
          </a:p>
          <a:p>
            <a:pPr algn="just"/>
            <a:r>
              <a:rPr lang="pt-BR" i="1" dirty="0"/>
              <a:t>Vínculos: </a:t>
            </a:r>
            <a:r>
              <a:rPr lang="pt-BR" b="1" i="1" dirty="0"/>
              <a:t>afetivo, familiar, político, profissional, patrimonial, comunitário, de naturalidade ou negócios</a:t>
            </a:r>
            <a:endParaRPr lang="pt-BR" b="1" i="1" dirty="0">
              <a:solidFill>
                <a:schemeClr val="tx2"/>
              </a:solidFill>
            </a:endParaRPr>
          </a:p>
          <a:p>
            <a:pPr algn="just"/>
            <a:r>
              <a:rPr lang="es-BR" dirty="0"/>
              <a:t>Desnecessidade de apresentação de documento em nome próprio</a:t>
            </a:r>
          </a:p>
          <a:p>
            <a:pPr algn="just"/>
            <a:r>
              <a:rPr lang="es-BR" dirty="0"/>
              <a:t>TSE - </a:t>
            </a:r>
            <a:r>
              <a:rPr lang="pt-BR" dirty="0"/>
              <a:t>Ac. de 5.2.2013 no </a:t>
            </a:r>
            <a:r>
              <a:rPr lang="pt-BR" dirty="0" err="1"/>
              <a:t>AgR-AI</a:t>
            </a:r>
            <a:r>
              <a:rPr lang="pt-BR" dirty="0"/>
              <a:t> nº 7286, rel. Min. Nancy </a:t>
            </a:r>
            <a:r>
              <a:rPr lang="pt-BR" dirty="0" err="1"/>
              <a:t>Andrighi</a:t>
            </a:r>
            <a:r>
              <a:rPr lang="es-BR" dirty="0"/>
              <a:t> </a:t>
            </a:r>
          </a:p>
        </p:txBody>
      </p:sp>
      <p:sp>
        <p:nvSpPr>
          <p:cNvPr id="5" name="Marcador de texto 4">
            <a:extLst>
              <a:ext uri="{FF2B5EF4-FFF2-40B4-BE49-F238E27FC236}">
                <a16:creationId xmlns:a16="http://schemas.microsoft.com/office/drawing/2014/main" id="{AD9AB882-E5D1-8146-A4CC-851FEBC60229}"/>
              </a:ext>
            </a:extLst>
          </p:cNvPr>
          <p:cNvSpPr>
            <a:spLocks noGrp="1"/>
          </p:cNvSpPr>
          <p:nvPr>
            <p:ph type="body" sz="half" idx="2"/>
          </p:nvPr>
        </p:nvSpPr>
        <p:spPr>
          <a:xfrm>
            <a:off x="665096" y="2530930"/>
            <a:ext cx="3694633" cy="3617060"/>
          </a:xfrm>
        </p:spPr>
        <p:txBody>
          <a:bodyPr>
            <a:normAutofit/>
          </a:bodyPr>
          <a:lstStyle/>
          <a:p>
            <a:r>
              <a:rPr lang="pt-BR" sz="1600" i="1" dirty="0"/>
              <a:t>A comprovação de domicílio, tanto para fins de alistamento como de transferência, poderá ser feita mediante um ou mais documentos dos quais se infira que o eleitor reside na localidade ou mantém com ela vínculo afetivo, familiar, político, profissional, patrimonial, comunitário, de naturalidade ou negócios; nesses casos, fica dispensada a prova de residência em nome próprio, podendo ser apresentado documento em nome de terceiro.</a:t>
            </a:r>
            <a:endParaRPr lang="es-BR" sz="1600" dirty="0"/>
          </a:p>
        </p:txBody>
      </p:sp>
    </p:spTree>
    <p:extLst>
      <p:ext uri="{BB962C8B-B14F-4D97-AF65-F5344CB8AC3E}">
        <p14:creationId xmlns:p14="http://schemas.microsoft.com/office/powerpoint/2010/main" val="305306435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8A2F88-55C5-4ED1-9541-807C65424763}">
  <ds:schemaRefs>
    <ds:schemaRef ds:uri="http://schemas.microsoft.com/office/2006/documentManagement/types"/>
    <ds:schemaRef ds:uri="http://www.w3.org/XML/1998/namespace"/>
    <ds:schemaRef ds:uri="http://purl.org/dc/terms/"/>
    <ds:schemaRef ds:uri="http://purl.org/dc/dcmitype/"/>
    <ds:schemaRef ds:uri="16c05727-aa75-4e4a-9b5f-8a80a1165891"/>
    <ds:schemaRef ds:uri="http://schemas.microsoft.com/office/infopath/2007/PartnerControls"/>
    <ds:schemaRef ds:uri="http://purl.org/dc/elements/1.1/"/>
    <ds:schemaRef ds:uri="http://schemas.openxmlformats.org/package/2006/metadata/core-properties"/>
    <ds:schemaRef ds:uri="71af3243-3dd4-4a8d-8c0d-dd76da1f02a5"/>
    <ds:schemaRef ds:uri="http://schemas.microsoft.com/office/2006/metadata/properties"/>
  </ds:schemaRefs>
</ds:datastoreItem>
</file>

<file path=customXml/itemProps2.xml><?xml version="1.0" encoding="utf-8"?>
<ds:datastoreItem xmlns:ds="http://schemas.openxmlformats.org/officeDocument/2006/customXml" ds:itemID="{B61EAB5F-88FC-4FAE-AE3C-037A3C365E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F44C90D-2A62-4985-9618-3460247437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{FA106557-E40F-7C4D-AE17-D21A092EE00B}tf10001076</Template>
  <TotalTime>30558</TotalTime>
  <Words>6965</Words>
  <Application>Microsoft Office PowerPoint</Application>
  <PresentationFormat>Widescreen</PresentationFormat>
  <Paragraphs>397</Paragraphs>
  <Slides>71</Slides>
  <Notes>25</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71</vt:i4>
      </vt:variant>
    </vt:vector>
  </HeadingPairs>
  <TitlesOfParts>
    <vt:vector size="78" baseType="lpstr">
      <vt:lpstr>Arial</vt:lpstr>
      <vt:lpstr>Calibri</vt:lpstr>
      <vt:lpstr>Century Gothic</vt:lpstr>
      <vt:lpstr>Courier New</vt:lpstr>
      <vt:lpstr>Wingdings</vt:lpstr>
      <vt:lpstr>Wingdings 3</vt:lpstr>
      <vt:lpstr>Sala de reuniones Ion</vt:lpstr>
      <vt:lpstr>ATUALIZAÇÃO EM  JURISPRUDÊNCIA ELEITORAL  COM FOCO NAS  ELEIÇÕES DE 2022</vt:lpstr>
      <vt:lpstr>Apresentação do PowerPoint</vt:lpstr>
      <vt:lpstr>PLANO DE APRESENTAÇÃO</vt:lpstr>
      <vt:lpstr>ENUNCIADOS DO TSE</vt:lpstr>
      <vt:lpstr>Apresentação do PowerPoint</vt:lpstr>
      <vt:lpstr>Apresentação do PowerPoint</vt:lpstr>
      <vt:lpstr>DIVISÃO DOS GRUPOS DE TRABALHO</vt:lpstr>
      <vt:lpstr>DIREITOS POLÍTICOS E OBRIGAÇÕES ELEITORAIS</vt:lpstr>
      <vt:lpstr>ENUNCIADO 02 </vt:lpstr>
      <vt:lpstr>ENUNCIADO 04</vt:lpstr>
      <vt:lpstr>ENUNCIADO 05  </vt:lpstr>
      <vt:lpstr>Apresentação do PowerPoint</vt:lpstr>
      <vt:lpstr>ENUNCIADO 06</vt:lpstr>
      <vt:lpstr>ENUNCIADO 07</vt:lpstr>
      <vt:lpstr>ORGANIZAÇÃO E COMPETÊNCIA DA JUSTIÇA ELEITORAL  </vt:lpstr>
      <vt:lpstr>ENUNCIADO 09</vt:lpstr>
      <vt:lpstr>REGULAMENTAÇÃO E REGULAÇÃO DA PROPAGANDA E PESQUISAS ELEITORAIS </vt:lpstr>
      <vt:lpstr>ENUNCIADO 13</vt:lpstr>
      <vt:lpstr>ENUNCIADO 14</vt:lpstr>
      <vt:lpstr>Apresentação do PowerPoint</vt:lpstr>
      <vt:lpstr>ENUNCIADO 16</vt:lpstr>
      <vt:lpstr>FINANCIAMENTO DE CAMPANHAS E PRESTAÇÃO DE CONTAS</vt:lpstr>
      <vt:lpstr>ENUNCIADO 20</vt:lpstr>
      <vt:lpstr>ENUNCIADO 23</vt:lpstr>
      <vt:lpstr>ENUNCIADO 24</vt:lpstr>
      <vt:lpstr>ENUNCIADO 26</vt:lpstr>
      <vt:lpstr>ENUNCIADO 30</vt:lpstr>
      <vt:lpstr>ENUNCIADO 36</vt:lpstr>
      <vt:lpstr>ENUNCIADO 37</vt:lpstr>
      <vt:lpstr>ENUNCIADO 41</vt:lpstr>
      <vt:lpstr>CRIMES ELEITORAIS </vt:lpstr>
      <vt:lpstr>ENUNCIADO 47</vt:lpstr>
      <vt:lpstr>ENUNCIADO 48</vt:lpstr>
      <vt:lpstr>ENUNCIADO 49</vt:lpstr>
      <vt:lpstr>ENUNCIADO 55</vt:lpstr>
      <vt:lpstr>ENUNCIADO 59</vt:lpstr>
      <vt:lpstr>PARTICIPAÇÃO POLÍTICA DE MULHERES E MINORIAS </vt:lpstr>
      <vt:lpstr>ENUNCIADO 60</vt:lpstr>
      <vt:lpstr>PARTIDOS POLÍTICOS E SISTEMAS ELEITORAIS </vt:lpstr>
      <vt:lpstr>ENUNCIADO 63</vt:lpstr>
      <vt:lpstr>JURISPRUDÊNCIA SELECIONADA</vt:lpstr>
      <vt:lpstr>Desinformação Eleitoral</vt:lpstr>
      <vt:lpstr>Desinformação / Fake news</vt:lpstr>
      <vt:lpstr>Apresentação do PowerPoint</vt:lpstr>
      <vt:lpstr>Apresentação do PowerPoint</vt:lpstr>
      <vt:lpstr>Apresentação do PowerPoint</vt:lpstr>
      <vt:lpstr>Apresentação do PowerPoint</vt:lpstr>
      <vt:lpstr>Apresentação do PowerPoint</vt:lpstr>
      <vt:lpstr>Apresentação do PowerPoint</vt:lpstr>
      <vt:lpstr>Caso hipotético</vt:lpstr>
      <vt:lpstr>Apresentação do PowerPoint</vt:lpstr>
      <vt:lpstr>Captação Ilícita de Sufrágio</vt:lpstr>
      <vt:lpstr>Captação Ilícita de Sufrágio</vt:lpstr>
      <vt:lpstr>Captação Ilícita de Sufrágio</vt:lpstr>
      <vt:lpstr>Captação Ilícita de Sufrágio</vt:lpstr>
      <vt:lpstr>Propaganda Eleitoral</vt:lpstr>
      <vt:lpstr>Propaganda Eleitoral</vt:lpstr>
      <vt:lpstr>Propaganda Eleitoral</vt:lpstr>
      <vt:lpstr>Propaganda Eleitoral</vt:lpstr>
      <vt:lpstr>Apresentação do PowerPoint</vt:lpstr>
      <vt:lpstr>Fidelidade Partidária</vt:lpstr>
      <vt:lpstr>Apresentação do PowerPoint</vt:lpstr>
      <vt:lpstr>Fidelidade partidária</vt:lpstr>
      <vt:lpstr>Caso hipotético</vt:lpstr>
      <vt:lpstr>Inelegibilidade e Incompatibilidade</vt:lpstr>
      <vt:lpstr>Inelegibilidade e Incompatibilidade</vt:lpstr>
      <vt:lpstr>Inelegibilidade e Incompatibilidade</vt:lpstr>
      <vt:lpstr>Convenção partidária</vt:lpstr>
      <vt:lpstr>Candidatura fictícia</vt:lpstr>
      <vt:lpstr>Candidatura fictícia</vt:lpstr>
      <vt:lpstr>OBRIGADO!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ATUALIDADES EM DIREITO ELEITORAL</dc:title>
  <dc:creator>Vitor Monteiro</dc:creator>
  <cp:lastModifiedBy>JANIS EYER NAKAHATI</cp:lastModifiedBy>
  <cp:revision>20</cp:revision>
  <dcterms:created xsi:type="dcterms:W3CDTF">2021-10-21T18:55:20Z</dcterms:created>
  <dcterms:modified xsi:type="dcterms:W3CDTF">2022-04-25T15:30:53Z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